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9"/>
  </p:notesMasterIdLst>
  <p:handoutMasterIdLst>
    <p:handoutMasterId r:id="rId20"/>
  </p:handoutMasterIdLst>
  <p:sldIdLst>
    <p:sldId id="256" r:id="rId3"/>
    <p:sldId id="275" r:id="rId4"/>
    <p:sldId id="277" r:id="rId5"/>
    <p:sldId id="276" r:id="rId6"/>
    <p:sldId id="278" r:id="rId7"/>
    <p:sldId id="279" r:id="rId8"/>
    <p:sldId id="283" r:id="rId9"/>
    <p:sldId id="282" r:id="rId10"/>
    <p:sldId id="280" r:id="rId11"/>
    <p:sldId id="281" r:id="rId12"/>
    <p:sldId id="284" r:id="rId13"/>
    <p:sldId id="285" r:id="rId14"/>
    <p:sldId id="286" r:id="rId15"/>
    <p:sldId id="287" r:id="rId16"/>
    <p:sldId id="289" r:id="rId17"/>
    <p:sldId id="288" r:id="rId18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00"/>
    <a:srgbClr val="C81612"/>
    <a:srgbClr val="66FF33"/>
    <a:srgbClr val="79D9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howGuides="1">
      <p:cViewPr>
        <p:scale>
          <a:sx n="82" d="100"/>
          <a:sy n="82" d="100"/>
        </p:scale>
        <p:origin x="-354" y="-282"/>
      </p:cViewPr>
      <p:guideLst>
        <p:guide orient="horz" pos="2160"/>
        <p:guide pos="3839"/>
        <p:guide pos="100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7646E-8811-423A-9C42-2CBFADA00A96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60E59-1627-4404-ACC5-51C744AB0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677E230-58DD-43ED-96A1-552DDAB53532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121888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121888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13" name="Straight Connector 12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15" name="Straight Connector 14"/>
          <p:cNvCxnSpPr/>
          <p:nvPr/>
        </p:nvCxnSpPr>
        <p:spPr bwMode="white">
          <a:xfrm>
            <a:off x="1218884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white">
          <a:xfrm>
            <a:off x="0" y="5631204"/>
            <a:ext cx="18283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2C6F8EA-316C-41DE-B9A4-EDCC3A85ED9A}" type="datetimeFigureOut">
              <a:rPr lang="en-US"/>
              <a:pPr/>
              <a:t>10/29/2015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1795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10/29/2015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4088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11" name="Straight Connector 10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i"/>
          <p:cNvSpPr>
            <a:spLocks/>
          </p:cNvSpPr>
          <p:nvPr/>
        </p:nvSpPr>
        <p:spPr bwMode="white">
          <a:xfrm rot="5400000"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14" name="Straight Connector 13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10/29/2015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1281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10/29/2015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553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4" name="Rectangle 23"/>
          <p:cNvSpPr/>
          <p:nvPr/>
        </p:nvSpPr>
        <p:spPr>
          <a:xfrm>
            <a:off x="1216152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1" name="Rectangle 20"/>
          <p:cNvSpPr/>
          <p:nvPr/>
        </p:nvSpPr>
        <p:spPr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22" name="Straight Connector 21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8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23" name="Straight Connector 22"/>
          <p:cNvCxnSpPr/>
          <p:nvPr/>
        </p:nvCxnSpPr>
        <p:spPr bwMode="white">
          <a:xfrm>
            <a:off x="1216152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11579384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7" name="Rectangle 26"/>
          <p:cNvSpPr/>
          <p:nvPr/>
        </p:nvSpPr>
        <p:spPr>
          <a:xfrm>
            <a:off x="11274663" y="0"/>
            <a:ext cx="304721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8" name="Rectangle 27"/>
          <p:cNvSpPr/>
          <p:nvPr/>
        </p:nvSpPr>
        <p:spPr>
          <a:xfrm>
            <a:off x="1218883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9" name="Rectangle 28"/>
          <p:cNvSpPr/>
          <p:nvPr/>
        </p:nvSpPr>
        <p:spPr>
          <a:xfrm>
            <a:off x="-2" y="0"/>
            <a:ext cx="1218883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30" name="Rectangle 29"/>
          <p:cNvSpPr/>
          <p:nvPr/>
        </p:nvSpPr>
        <p:spPr>
          <a:xfrm>
            <a:off x="0" y="0"/>
            <a:ext cx="12188825" cy="6096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31" name="Straight Connector 30"/>
          <p:cNvCxnSpPr/>
          <p:nvPr/>
        </p:nvCxnSpPr>
        <p:spPr bwMode="white">
          <a:xfrm>
            <a:off x="11573293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0" y="0"/>
            <a:ext cx="1216152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33" name="Straight Connector 32"/>
          <p:cNvCxnSpPr/>
          <p:nvPr/>
        </p:nvCxnSpPr>
        <p:spPr bwMode="white">
          <a:xfrm>
            <a:off x="1218884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2C6F8EA-316C-41DE-B9A4-EDCC3A85ED9A}" type="datetimeFigureOut">
              <a:rPr lang="en-US"/>
              <a:pPr/>
              <a:t>10/29/2015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3446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10/29/2015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911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10/29/2015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3835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10/29/2015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635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26239" y="0"/>
            <a:ext cx="30472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cxnSp>
        <p:nvCxnSpPr>
          <p:cNvPr id="7" name="Straight Connector 6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0969942" y="0"/>
            <a:ext cx="922621" cy="6858000"/>
          </a:xfrm>
          <a:prstGeom prst="rect">
            <a:avLst/>
          </a:prstGeom>
          <a:solidFill>
            <a:schemeClr val="accent1">
              <a:lumMod val="75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11892563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10/29/2015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838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1792" y="0"/>
            <a:ext cx="4147717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cxnSp>
        <p:nvCxnSpPr>
          <p:cNvPr id="10" name="Straight Connector 9"/>
          <p:cNvCxnSpPr/>
          <p:nvPr/>
        </p:nvCxnSpPr>
        <p:spPr bwMode="white">
          <a:xfrm>
            <a:off x="62179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10/29/2015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1804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4875530" y="0"/>
            <a:ext cx="7017034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10/29/2015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  <p:cxnSp>
        <p:nvCxnSpPr>
          <p:cNvPr id="10" name="Straight Connector 9"/>
          <p:cNvCxnSpPr/>
          <p:nvPr/>
        </p:nvCxnSpPr>
        <p:spPr bwMode="white">
          <a:xfrm>
            <a:off x="1187986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90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14" name="Straight Connector 13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i"/>
          <p:cNvSpPr>
            <a:spLocks/>
          </p:cNvSpPr>
          <p:nvPr/>
        </p:nvSpPr>
        <p:spPr bwMode="white">
          <a:xfrm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16" name="Straight Connector 15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C2C6F8EA-316C-41DE-B9A4-EDCC3A85ED9A}" type="datetimeFigureOut">
              <a:rPr lang="en-US"/>
              <a:pPr/>
              <a:t>10/29/2015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5432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isfun.com/definitions/arc-length.html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4412" y="233344"/>
            <a:ext cx="8329031" cy="1460927"/>
          </a:xfrm>
        </p:spPr>
        <p:txBody>
          <a:bodyPr/>
          <a:lstStyle/>
          <a:p>
            <a:r>
              <a:rPr lang="en-US" sz="8000" b="1" dirty="0" smtClean="0">
                <a:solidFill>
                  <a:srgbClr val="0070C0"/>
                </a:solidFill>
              </a:rPr>
              <a:t>What’s My Share?</a:t>
            </a:r>
            <a:endParaRPr lang="en-US" sz="8000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7212" y="5638800"/>
            <a:ext cx="7516442" cy="12192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Nancy Mims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CRMC Secondary Resource Teacher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Columbus State University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Pizza slice Stock Pho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627" y="1694271"/>
            <a:ext cx="4800600" cy="3707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676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2612" y="152400"/>
            <a:ext cx="6329775" cy="1239837"/>
          </a:xfrm>
        </p:spPr>
        <p:txBody>
          <a:bodyPr>
            <a:normAutofit fontScale="90000"/>
          </a:bodyPr>
          <a:lstStyle/>
          <a:p>
            <a:r>
              <a:rPr lang="en-US" sz="6600" b="1" dirty="0" smtClean="0">
                <a:solidFill>
                  <a:srgbClr val="FF0000"/>
                </a:solidFill>
              </a:rPr>
              <a:t>Common Sectors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612" y="2133600"/>
            <a:ext cx="3859696" cy="4191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0212" y="1835810"/>
            <a:ext cx="4343400" cy="5004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114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2056" y="304800"/>
            <a:ext cx="5146088" cy="1239837"/>
          </a:xfrm>
        </p:spPr>
        <p:txBody>
          <a:bodyPr/>
          <a:lstStyle/>
          <a:p>
            <a:r>
              <a:rPr lang="en-US" sz="5900" b="1" dirty="0" smtClean="0">
                <a:solidFill>
                  <a:srgbClr val="FF0000"/>
                </a:solidFill>
              </a:rPr>
              <a:t>Area of Circle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9100" y="1752600"/>
            <a:ext cx="4572000" cy="489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145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6012" y="152400"/>
            <a:ext cx="5567776" cy="1239837"/>
          </a:xfrm>
        </p:spPr>
        <p:txBody>
          <a:bodyPr/>
          <a:lstStyle/>
          <a:p>
            <a:r>
              <a:rPr lang="en-US" sz="5900" b="1" dirty="0">
                <a:solidFill>
                  <a:srgbClr val="FF0000"/>
                </a:solidFill>
              </a:rPr>
              <a:t>Area of </a:t>
            </a:r>
            <a:r>
              <a:rPr lang="en-US" sz="5900" b="1" dirty="0" smtClean="0">
                <a:solidFill>
                  <a:srgbClr val="FF0000"/>
                </a:solidFill>
              </a:rPr>
              <a:t>Sector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5618" y="1828800"/>
            <a:ext cx="4248564" cy="5297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56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4612" y="228600"/>
            <a:ext cx="5262976" cy="1239837"/>
          </a:xfrm>
        </p:spPr>
        <p:txBody>
          <a:bodyPr/>
          <a:lstStyle/>
          <a:p>
            <a:r>
              <a:rPr lang="en-US" sz="5900" b="1" dirty="0">
                <a:solidFill>
                  <a:srgbClr val="FF0000"/>
                </a:solidFill>
              </a:rPr>
              <a:t>Area of Sector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4376" y="1981200"/>
            <a:ext cx="10263447" cy="1907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985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8220" y="82400"/>
            <a:ext cx="2443576" cy="1112837"/>
          </a:xfrm>
        </p:spPr>
        <p:txBody>
          <a:bodyPr/>
          <a:lstStyle/>
          <a:p>
            <a:r>
              <a:rPr lang="en-US" sz="5900" b="1" dirty="0" smtClean="0">
                <a:solidFill>
                  <a:srgbClr val="FF0000"/>
                </a:solidFill>
              </a:rPr>
              <a:t>So…..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2812" y="1419945"/>
            <a:ext cx="11353800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900" b="1" dirty="0" smtClean="0">
                <a:solidFill>
                  <a:srgbClr val="003300"/>
                </a:solidFill>
                <a:ea typeface="+mj-ea"/>
                <a:cs typeface="+mj-cs"/>
              </a:rPr>
              <a:t>A Sector is a Fraction of a Circle</a:t>
            </a:r>
            <a:endParaRPr lang="en-US" dirty="0">
              <a:solidFill>
                <a:srgbClr val="0033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3412" y="2841628"/>
            <a:ext cx="9013750" cy="10002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900" b="1" dirty="0" smtClean="0">
                <a:solidFill>
                  <a:srgbClr val="0000FF"/>
                </a:solidFill>
                <a:ea typeface="+mj-ea"/>
                <a:cs typeface="+mj-cs"/>
              </a:rPr>
              <a:t>The Area of a Circle is </a:t>
            </a:r>
            <a:r>
              <a:rPr lang="el-GR" sz="59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π</a:t>
            </a:r>
            <a:r>
              <a:rPr lang="en-US" sz="59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r</a:t>
            </a:r>
            <a:r>
              <a:rPr lang="en-US" sz="5900" b="1" baseline="40000" dirty="0" smtClean="0">
                <a:solidFill>
                  <a:srgbClr val="0000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</a:t>
            </a:r>
            <a:endParaRPr lang="en-US" baseline="400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6212" y="4802325"/>
            <a:ext cx="5496792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900" b="1" dirty="0" smtClean="0">
                <a:solidFill>
                  <a:srgbClr val="FF0000"/>
                </a:solidFill>
                <a:ea typeface="+mj-ea"/>
                <a:cs typeface="+mj-cs"/>
              </a:rPr>
              <a:t>The Fraction is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085012" y="4146825"/>
                <a:ext cx="1905000" cy="23112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sz="7200" i="1" smtClean="0">
                            <a:solidFill>
                              <a:srgbClr val="0033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sz="7200" i="1" smtClean="0">
                            <a:solidFill>
                              <a:srgbClr val="003300"/>
                            </a:solidFill>
                            <a:latin typeface="Cambria Math" panose="02040503050406030204" pitchFamily="18" charset="0"/>
                          </a:rPr>
                          <m:t>Θ</m:t>
                        </m:r>
                      </m:num>
                      <m:den>
                        <m:r>
                          <a:rPr lang="en-US" sz="7200" b="0" i="1" smtClean="0">
                            <a:solidFill>
                              <a:srgbClr val="003300"/>
                            </a:solidFill>
                            <a:latin typeface="Cambria Math" panose="02040503050406030204" pitchFamily="18" charset="0"/>
                          </a:rPr>
                          <m:t>360</m:t>
                        </m:r>
                      </m:den>
                    </m:f>
                  </m:oMath>
                </a14:m>
                <a:r>
                  <a:rPr lang="en-US" sz="5400" dirty="0" smtClean="0">
                    <a:solidFill>
                      <a:srgbClr val="003300"/>
                    </a:solidFill>
                  </a:rPr>
                  <a:t> </a:t>
                </a:r>
              </a:p>
              <a:p>
                <a:pPr algn="ctr"/>
                <a:endParaRPr lang="en-US" sz="2000" dirty="0" smtClean="0">
                  <a:solidFill>
                    <a:srgbClr val="003300"/>
                  </a:solidFill>
                </a:endParaRPr>
              </a:p>
              <a:p>
                <a:pPr algn="ctr"/>
                <a:r>
                  <a:rPr lang="en-US" sz="2000" dirty="0" smtClean="0">
                    <a:solidFill>
                      <a:srgbClr val="003300"/>
                    </a:solidFill>
                  </a:rPr>
                  <a:t>For Degrees</a:t>
                </a:r>
                <a:endParaRPr lang="en-US" sz="2000" dirty="0">
                  <a:solidFill>
                    <a:srgbClr val="0033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5012" y="4146825"/>
                <a:ext cx="1905000" cy="2311274"/>
              </a:xfrm>
              <a:prstGeom prst="rect">
                <a:avLst/>
              </a:prstGeom>
              <a:blipFill rotWithShape="0">
                <a:blip r:embed="rId2"/>
                <a:stretch>
                  <a:fillRect b="-36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9752012" y="4198666"/>
                <a:ext cx="1676400" cy="22594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54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54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Θ</m:t>
                          </m:r>
                        </m:num>
                        <m:den>
                          <m:r>
                            <a:rPr lang="en-US" sz="5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m:rPr>
                              <m:sty m:val="p"/>
                            </m:rPr>
                            <a:rPr lang="el-GR" sz="5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π</m:t>
                          </m:r>
                        </m:den>
                      </m:f>
                    </m:oMath>
                  </m:oMathPara>
                </a14:m>
                <a:endParaRPr lang="en-US" dirty="0" smtClean="0">
                  <a:solidFill>
                    <a:srgbClr val="0000FF"/>
                  </a:solidFill>
                </a:endParaRPr>
              </a:p>
              <a:p>
                <a:endParaRPr lang="en-US" dirty="0">
                  <a:solidFill>
                    <a:srgbClr val="0000FF"/>
                  </a:solidFill>
                </a:endParaRPr>
              </a:p>
              <a:p>
                <a:pPr algn="ctr"/>
                <a:r>
                  <a:rPr lang="en-US" dirty="0" smtClean="0">
                    <a:solidFill>
                      <a:srgbClr val="0000FF"/>
                    </a:solidFill>
                  </a:rPr>
                  <a:t>For Radians</a:t>
                </a:r>
                <a:endParaRPr lang="en-US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2012" y="4198666"/>
                <a:ext cx="1676400" cy="2259433"/>
              </a:xfrm>
              <a:prstGeom prst="rect">
                <a:avLst/>
              </a:prstGeom>
              <a:blipFill rotWithShape="0">
                <a:blip r:embed="rId3"/>
                <a:stretch>
                  <a:fillRect b="-10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8896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9648" y="152400"/>
            <a:ext cx="3510376" cy="1239837"/>
          </a:xfrm>
        </p:spPr>
        <p:txBody>
          <a:bodyPr/>
          <a:lstStyle/>
          <a:p>
            <a:r>
              <a:rPr lang="en-US" sz="5900" b="1" dirty="0">
                <a:solidFill>
                  <a:srgbClr val="FF0000"/>
                </a:solidFill>
              </a:rPr>
              <a:t>Formulas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Area of a Sector</a:t>
                </a:r>
              </a:p>
              <a:p>
                <a:pPr lvl="1"/>
                <a:r>
                  <a:rPr lang="en-US" dirty="0" smtClean="0"/>
                  <a:t>Fraction of the circle</a:t>
                </a:r>
              </a:p>
              <a:p>
                <a:pPr lvl="1"/>
                <a:r>
                  <a:rPr lang="en-US" dirty="0" smtClean="0"/>
                  <a:t>(Fraction)(</a:t>
                </a:r>
                <a:r>
                  <a:rPr lang="el-G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π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baseline="30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465562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800" i="1">
                        <a:solidFill>
                          <a:srgbClr val="465562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800" i="1">
                            <a:solidFill>
                              <a:srgbClr val="46556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rgbClr val="46556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num>
                      <m:den>
                        <m:r>
                          <a:rPr lang="en-US" sz="2800" i="1">
                            <a:solidFill>
                              <a:srgbClr val="46556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l-GR" sz="2800" i="1" smtClean="0">
                            <a:solidFill>
                              <a:srgbClr val="465562"/>
                            </a:solidFill>
                            <a:latin typeface="Cambria Math" panose="02040503050406030204" pitchFamily="18" charset="0"/>
                          </a:rPr>
                          <m:t>π</m:t>
                        </m:r>
                      </m:den>
                    </m:f>
                    <m:r>
                      <m:rPr>
                        <m:sty m:val="p"/>
                      </m:rPr>
                      <a:rPr lang="el-GR" sz="2800" i="1" smtClean="0">
                        <a:solidFill>
                          <a:srgbClr val="465562"/>
                        </a:solidFill>
                        <a:latin typeface="Cambria Math" panose="02040503050406030204" pitchFamily="18" charset="0"/>
                      </a:rPr>
                      <m:t>π</m:t>
                    </m:r>
                    <m:r>
                      <a:rPr lang="en-US" sz="2800" i="1">
                        <a:solidFill>
                          <a:srgbClr val="465562"/>
                        </a:solidFill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2800" i="1" baseline="30000">
                        <a:solidFill>
                          <a:srgbClr val="465562"/>
                        </a:solidFill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465562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800" i="1">
                        <a:solidFill>
                          <a:srgbClr val="465562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800" i="1">
                            <a:solidFill>
                              <a:srgbClr val="465562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rgbClr val="46556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rgbClr val="465562"/>
                            </a:solidFill>
                            <a:latin typeface="Cambria Math" panose="02040503050406030204" pitchFamily="18" charset="0"/>
                          </a:rPr>
                          <m:t>360</m:t>
                        </m:r>
                      </m:den>
                    </m:f>
                    <m:r>
                      <m:rPr>
                        <m:sty m:val="p"/>
                      </m:rPr>
                      <a:rPr lang="el-GR" sz="2800" i="1">
                        <a:solidFill>
                          <a:srgbClr val="465562"/>
                        </a:solidFill>
                        <a:latin typeface="Cambria Math" panose="02040503050406030204" pitchFamily="18" charset="0"/>
                      </a:rPr>
                      <m:t>π</m:t>
                    </m:r>
                    <m:r>
                      <a:rPr lang="en-US" sz="2800" i="1">
                        <a:solidFill>
                          <a:srgbClr val="465562"/>
                        </a:solidFill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2800" i="1" baseline="30000">
                        <a:solidFill>
                          <a:srgbClr val="465562"/>
                        </a:solidFill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sz="2800" dirty="0">
                    <a:solidFill>
                      <a:srgbClr val="46556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b="0" i="1" baseline="30000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dirty="0" smtClean="0"/>
                  <a:t>  </a:t>
                </a:r>
                <a:r>
                  <a:rPr lang="el-GR" dirty="0" smtClean="0">
                    <a:latin typeface="Calibri" panose="020F0502020204030204" pitchFamily="34" charset="0"/>
                  </a:rPr>
                  <a:t>Θ</a:t>
                </a:r>
                <a:r>
                  <a:rPr lang="en-US" dirty="0" smtClean="0">
                    <a:latin typeface="Calibri" panose="020F0502020204030204" pitchFamily="34" charset="0"/>
                  </a:rPr>
                  <a:t> is in radians</a:t>
                </a:r>
                <a:endParaRPr lang="en-US" baseline="30000" dirty="0" smtClean="0"/>
              </a:p>
              <a:p>
                <a:r>
                  <a:rPr lang="en-US" dirty="0" smtClean="0"/>
                  <a:t>Length of an Arc</a:t>
                </a:r>
              </a:p>
              <a:p>
                <a:pPr lvl="1"/>
                <a:r>
                  <a:rPr lang="en-US" dirty="0" smtClean="0"/>
                  <a:t>Fraction of the Circumference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𝐴𝑟𝑐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𝐿𝑒𝑛𝑔𝑡h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l-GR" dirty="0">
                    <a:latin typeface="Calibri" panose="020F0502020204030204" pitchFamily="34" charset="0"/>
                  </a:rPr>
                  <a:t>Θ</a:t>
                </a:r>
                <a:r>
                  <a:rPr lang="en-US" dirty="0">
                    <a:latin typeface="Calibri" panose="020F0502020204030204" pitchFamily="34" charset="0"/>
                  </a:rPr>
                  <a:t> is in radians</a:t>
                </a: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433" t="-3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3410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Top 10 Pizzas | Real Tal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7612" y="-10887"/>
            <a:ext cx="10668000" cy="6868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3836" y="0"/>
            <a:ext cx="7091776" cy="990599"/>
          </a:xfrm>
        </p:spPr>
        <p:txBody>
          <a:bodyPr>
            <a:normAutofit fontScale="90000"/>
          </a:bodyPr>
          <a:lstStyle/>
          <a:p>
            <a:r>
              <a:rPr lang="en-US" sz="6600" b="1" dirty="0" smtClean="0">
                <a:solidFill>
                  <a:schemeClr val="tx2"/>
                </a:solidFill>
              </a:rPr>
              <a:t>What’s My Share?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98612" y="2005262"/>
            <a:ext cx="3505200" cy="378565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C00000"/>
                </a:solidFill>
              </a:rPr>
              <a:t>One slice of a 16 inch pizza cut into 8 equal pieces</a:t>
            </a:r>
            <a:endParaRPr lang="en-US" sz="48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39724" y="1208709"/>
            <a:ext cx="3505200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C00000"/>
                </a:solidFill>
              </a:rPr>
              <a:t>Half of an</a:t>
            </a:r>
          </a:p>
          <a:p>
            <a:r>
              <a:rPr lang="en-US" sz="4800" dirty="0" smtClean="0">
                <a:solidFill>
                  <a:srgbClr val="C00000"/>
                </a:solidFill>
              </a:rPr>
              <a:t>8 inch pizza</a:t>
            </a:r>
            <a:endParaRPr lang="en-US" sz="4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222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437" y="177800"/>
            <a:ext cx="4500976" cy="1239837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</a:rPr>
              <a:t>The Circle</a:t>
            </a:r>
            <a:endParaRPr lang="en-US" sz="6600" b="1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2212" y="1905000"/>
            <a:ext cx="5257800" cy="4672373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6361112" y="4254617"/>
            <a:ext cx="1866900" cy="0"/>
          </a:xfrm>
          <a:prstGeom prst="line">
            <a:avLst/>
          </a:prstGeom>
          <a:ln w="762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Arc 4"/>
          <p:cNvSpPr/>
          <p:nvPr/>
        </p:nvSpPr>
        <p:spPr>
          <a:xfrm rot="21305466">
            <a:off x="6495406" y="2738612"/>
            <a:ext cx="1750431" cy="3213809"/>
          </a:xfrm>
          <a:prstGeom prst="arc">
            <a:avLst>
              <a:gd name="adj1" fmla="val 16305950"/>
              <a:gd name="adj2" fmla="val 0"/>
            </a:avLst>
          </a:prstGeom>
          <a:ln w="76200">
            <a:solidFill>
              <a:srgbClr val="0000FF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37362" y="4372649"/>
            <a:ext cx="9144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Radius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27872" y="3092783"/>
            <a:ext cx="1295539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 1 Radian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353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2" y="156435"/>
            <a:ext cx="10368376" cy="1239837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How Many Radians to Cover Half the Circle?</a:t>
            </a:r>
            <a:endParaRPr lang="en-US" sz="4000" b="1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2212" y="1905000"/>
            <a:ext cx="5257800" cy="4672373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6361112" y="4254617"/>
            <a:ext cx="1866900" cy="0"/>
          </a:xfrm>
          <a:prstGeom prst="line">
            <a:avLst/>
          </a:prstGeom>
          <a:ln w="762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Arc 4"/>
          <p:cNvSpPr/>
          <p:nvPr/>
        </p:nvSpPr>
        <p:spPr>
          <a:xfrm rot="21305466">
            <a:off x="6495406" y="2738612"/>
            <a:ext cx="1750431" cy="3213809"/>
          </a:xfrm>
          <a:prstGeom prst="arc">
            <a:avLst>
              <a:gd name="adj1" fmla="val 16305950"/>
              <a:gd name="adj2" fmla="val 0"/>
            </a:avLst>
          </a:prstGeom>
          <a:ln w="76200">
            <a:solidFill>
              <a:srgbClr val="0000FF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37362" y="4372649"/>
            <a:ext cx="9144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Radius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27872" y="3092783"/>
            <a:ext cx="1295539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 1 Radian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8" name="Arc 7"/>
          <p:cNvSpPr/>
          <p:nvPr/>
        </p:nvSpPr>
        <p:spPr>
          <a:xfrm rot="17678867">
            <a:off x="6037749" y="1829728"/>
            <a:ext cx="1736923" cy="3258438"/>
          </a:xfrm>
          <a:prstGeom prst="arc">
            <a:avLst>
              <a:gd name="adj1" fmla="val 16305950"/>
              <a:gd name="adj2" fmla="val 0"/>
            </a:avLst>
          </a:prstGeom>
          <a:ln w="76200">
            <a:solidFill>
              <a:srgbClr val="0000FF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c 8"/>
          <p:cNvSpPr/>
          <p:nvPr/>
        </p:nvSpPr>
        <p:spPr>
          <a:xfrm rot="14122619">
            <a:off x="5088896" y="1633384"/>
            <a:ext cx="1450260" cy="3288131"/>
          </a:xfrm>
          <a:prstGeom prst="arc">
            <a:avLst>
              <a:gd name="adj1" fmla="val 16305950"/>
              <a:gd name="adj2" fmla="val 0"/>
            </a:avLst>
          </a:prstGeom>
          <a:ln w="76200">
            <a:solidFill>
              <a:srgbClr val="0000FF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722044" y="1805498"/>
            <a:ext cx="1439168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 2 Radians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20697" y="3079935"/>
            <a:ext cx="1428343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 3 Radians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08212" y="4280270"/>
            <a:ext cx="1600058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+ a bit more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61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6329775" cy="1239837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</a:rPr>
              <a:t>A Smaller Circle</a:t>
            </a:r>
            <a:endParaRPr lang="en-US" sz="6600" b="1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2212" y="1905000"/>
            <a:ext cx="5257800" cy="4672373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6399212" y="4267200"/>
            <a:ext cx="1143000" cy="0"/>
          </a:xfrm>
          <a:prstGeom prst="line">
            <a:avLst/>
          </a:prstGeom>
          <a:ln w="762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513512" y="4569898"/>
            <a:ext cx="9144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Radius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8" name="Arc 7"/>
          <p:cNvSpPr/>
          <p:nvPr/>
        </p:nvSpPr>
        <p:spPr>
          <a:xfrm rot="339875">
            <a:off x="6310470" y="3409554"/>
            <a:ext cx="1235918" cy="1736975"/>
          </a:xfrm>
          <a:prstGeom prst="arc">
            <a:avLst>
              <a:gd name="adj1" fmla="val 16305950"/>
              <a:gd name="adj2" fmla="val 0"/>
            </a:avLst>
          </a:prstGeom>
          <a:ln w="76200">
            <a:solidFill>
              <a:srgbClr val="0000FF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923212" y="3505200"/>
            <a:ext cx="1295539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 1 Radian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228013" y="950774"/>
            <a:ext cx="3657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chemeClr val="tx2"/>
                </a:solidFill>
              </a:rPr>
              <a:t>Both are almost </a:t>
            </a:r>
            <a:r>
              <a:rPr lang="en-US" sz="5400" b="1" dirty="0" smtClean="0">
                <a:solidFill>
                  <a:schemeClr val="tx2"/>
                </a:solidFill>
              </a:rPr>
              <a:t>60</a:t>
            </a:r>
            <a:r>
              <a:rPr lang="iu-Cans-CA" sz="5400" b="1" dirty="0"/>
              <a:t>°</a:t>
            </a:r>
            <a:endParaRPr lang="en-US" sz="5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60505" y="5103674"/>
            <a:ext cx="5029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C81612"/>
                </a:solidFill>
              </a:rPr>
              <a:t>But are not equal lengths!</a:t>
            </a:r>
            <a:endParaRPr lang="en-US" sz="5400" b="1" dirty="0">
              <a:solidFill>
                <a:srgbClr val="C81612"/>
              </a:solidFill>
            </a:endParaRPr>
          </a:p>
        </p:txBody>
      </p:sp>
      <p:sp>
        <p:nvSpPr>
          <p:cNvPr id="37" name="SMARTInkShape-26"/>
          <p:cNvSpPr/>
          <p:nvPr/>
        </p:nvSpPr>
        <p:spPr>
          <a:xfrm>
            <a:off x="7666317" y="3070521"/>
            <a:ext cx="2338" cy="915"/>
          </a:xfrm>
          <a:custGeom>
            <a:avLst/>
            <a:gdLst/>
            <a:ahLst/>
            <a:cxnLst/>
            <a:rect l="0" t="0" r="0" b="0"/>
            <a:pathLst>
              <a:path w="2338" h="915">
                <a:moveTo>
                  <a:pt x="0" y="0"/>
                </a:moveTo>
                <a:lnTo>
                  <a:pt x="491" y="242"/>
                </a:lnTo>
                <a:lnTo>
                  <a:pt x="2337" y="914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135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437" y="177800"/>
            <a:ext cx="2443575" cy="1239837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</a:rPr>
              <a:t>Why?</a:t>
            </a:r>
            <a:endParaRPr lang="en-US" sz="6600" b="1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2212" y="1905000"/>
            <a:ext cx="5257800" cy="467237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837362" y="3807444"/>
            <a:ext cx="9144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Radius</a:t>
            </a:r>
            <a:endParaRPr lang="en-US" b="1" dirty="0">
              <a:solidFill>
                <a:srgbClr val="0070C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361112" y="4254617"/>
            <a:ext cx="1866900" cy="0"/>
          </a:xfrm>
          <a:prstGeom prst="line">
            <a:avLst/>
          </a:prstGeom>
          <a:ln w="762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027612" y="1798074"/>
            <a:ext cx="2882456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00FF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66FF33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Circumference</a:t>
            </a:r>
            <a:endParaRPr lang="en-US" sz="32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66FF33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14" name="Oval 13"/>
          <p:cNvSpPr/>
          <p:nvPr/>
        </p:nvSpPr>
        <p:spPr>
          <a:xfrm>
            <a:off x="4418012" y="2438400"/>
            <a:ext cx="3810000" cy="3657600"/>
          </a:xfrm>
          <a:prstGeom prst="ellipse">
            <a:avLst/>
          </a:prstGeom>
          <a:noFill/>
          <a:ln w="762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230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593437" y="177800"/>
                <a:ext cx="4119975" cy="1239837"/>
              </a:xfrm>
            </p:spPr>
            <p:txBody>
              <a:bodyPr/>
              <a:lstStyle/>
              <a:p>
                <a:r>
                  <a:rPr lang="en-US" sz="6600" b="1" dirty="0">
                    <a:solidFill>
                      <a:srgbClr val="00B0F0"/>
                    </a:solidFill>
                    <a:ea typeface="+mn-ea"/>
                    <a:cs typeface="+mn-cs"/>
                  </a:rPr>
                  <a:t>C = 2</a:t>
                </a:r>
                <a14:m>
                  <m:oMath xmlns:m="http://schemas.openxmlformats.org/officeDocument/2006/math">
                    <m:r>
                      <a:rPr lang="el-GR" sz="6600" b="1" i="1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𝝅</m:t>
                    </m:r>
                  </m:oMath>
                </a14:m>
                <a:r>
                  <a:rPr lang="en-US" sz="6600" b="1" dirty="0">
                    <a:solidFill>
                      <a:srgbClr val="00B0F0"/>
                    </a:solidFill>
                  </a:rPr>
                  <a:t>r</a:t>
                </a:r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593437" y="177800"/>
                <a:ext cx="4119975" cy="1239837"/>
              </a:xfrm>
              <a:blipFill rotWithShape="1">
                <a:blip r:embed="rId2"/>
                <a:stretch>
                  <a:fillRect l="-10059" t="-6863" b="-357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979612" y="1905000"/>
                <a:ext cx="861060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400" b="1" dirty="0" smtClean="0">
                    <a:solidFill>
                      <a:schemeClr val="tx2"/>
                    </a:solidFill>
                  </a:rPr>
                  <a:t>If the radius is 1, then the circumference is </a:t>
                </a:r>
                <a:r>
                  <a:rPr lang="en-US" sz="5400" b="1" dirty="0">
                    <a:solidFill>
                      <a:schemeClr val="tx2"/>
                    </a:solidFill>
                  </a:rPr>
                  <a:t>2</a:t>
                </a:r>
                <a14:m>
                  <m:oMath xmlns:m="http://schemas.openxmlformats.org/officeDocument/2006/math">
                    <m:r>
                      <a:rPr lang="el-GR" sz="5400" b="1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𝝅</m:t>
                    </m:r>
                  </m:oMath>
                </a14:m>
                <a:r>
                  <a:rPr lang="en-US" sz="5400" b="1" dirty="0" smtClean="0">
                    <a:solidFill>
                      <a:schemeClr val="tx2"/>
                    </a:solidFill>
                  </a:rPr>
                  <a:t>.</a:t>
                </a:r>
                <a:endParaRPr lang="en-US" sz="5400" b="1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612" y="1905000"/>
                <a:ext cx="8610600" cy="1754326"/>
              </a:xfrm>
              <a:prstGeom prst="rect">
                <a:avLst/>
              </a:prstGeom>
              <a:blipFill rotWithShape="0">
                <a:blip r:embed="rId3"/>
                <a:stretch>
                  <a:fillRect l="-3824" t="-9756" r="-850" b="-195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5713412" y="4114800"/>
                <a:ext cx="4673506" cy="17316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0" dirty="0" smtClean="0">
                    <a:solidFill>
                      <a:srgbClr val="FF0000"/>
                    </a:solidFill>
                  </a:rPr>
                  <a:t>60</a:t>
                </a:r>
                <a:r>
                  <a:rPr lang="iu-Cans-CA" sz="8000" dirty="0">
                    <a:solidFill>
                      <a:srgbClr val="FF0000"/>
                    </a:solidFill>
                  </a:rPr>
                  <a:t>°</a:t>
                </a:r>
                <a:r>
                  <a:rPr lang="en-US" sz="8000" dirty="0" smtClean="0">
                    <a:solidFill>
                      <a:srgbClr val="FF000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80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8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8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80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3412" y="4114800"/>
                <a:ext cx="4673506" cy="1731628"/>
              </a:xfrm>
              <a:prstGeom prst="rect">
                <a:avLst/>
              </a:prstGeom>
              <a:blipFill rotWithShape="1">
                <a:blip r:embed="rId4"/>
                <a:stretch>
                  <a:fillRect l="-11082" t="-9859" b="-137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4015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412" y="533400"/>
            <a:ext cx="11596382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352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dirty="0" smtClean="0">
                <a:solidFill>
                  <a:srgbClr val="FF0000"/>
                </a:solidFill>
              </a:rPr>
              <a:t> Measuring Arc Lengths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 the radius of each circle</a:t>
            </a:r>
          </a:p>
          <a:p>
            <a:r>
              <a:rPr lang="en-US" dirty="0" smtClean="0"/>
              <a:t>Finish constructing “circle wedge maker”</a:t>
            </a:r>
          </a:p>
          <a:p>
            <a:r>
              <a:rPr lang="en-US" dirty="0" smtClean="0"/>
              <a:t>Use “</a:t>
            </a:r>
            <a:r>
              <a:rPr lang="en-US" dirty="0" err="1" smtClean="0"/>
              <a:t>wickie</a:t>
            </a:r>
            <a:r>
              <a:rPr lang="en-US" dirty="0" smtClean="0"/>
              <a:t> stick” and ruler to measure the arc length for each circle at </a:t>
            </a:r>
            <a:r>
              <a:rPr lang="el-GR" dirty="0" smtClean="0">
                <a:latin typeface="Calibri" panose="020F0502020204030204" pitchFamily="34" charset="0"/>
              </a:rPr>
              <a:t>Θ</a:t>
            </a:r>
            <a:r>
              <a:rPr lang="en-US" dirty="0" smtClean="0">
                <a:latin typeface="Calibri" panose="020F0502020204030204" pitchFamily="34" charset="0"/>
              </a:rPr>
              <a:t> = </a:t>
            </a:r>
            <a:r>
              <a:rPr lang="en-US" dirty="0" smtClean="0">
                <a:latin typeface="Calibri" panose="020F0502020204030204" pitchFamily="34" charset="0"/>
              </a:rPr>
              <a:t>120</a:t>
            </a:r>
            <a:r>
              <a:rPr lang="en-US" dirty="0" smtClean="0">
                <a:latin typeface="Calibri" panose="020F0502020204030204" pitchFamily="34" charset="0"/>
              </a:rPr>
              <a:t>°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Find the arc length for 3 more angles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Record your angles and arc lengths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912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dirty="0">
                <a:solidFill>
                  <a:srgbClr val="FF0000"/>
                </a:solidFill>
              </a:rPr>
              <a:t>Arc Length Calculations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1731" y="1676400"/>
            <a:ext cx="8726210" cy="3824288"/>
          </a:xfrm>
          <a:prstGeom prst="rect">
            <a:avLst/>
          </a:prstGeom>
        </p:spPr>
      </p:pic>
      <p:sp>
        <p:nvSpPr>
          <p:cNvPr id="5" name="TextBox 4">
            <a:hlinkClick r:id="rId3"/>
          </p:cNvPr>
          <p:cNvSpPr txBox="1"/>
          <p:nvPr/>
        </p:nvSpPr>
        <p:spPr>
          <a:xfrm>
            <a:off x="2111178" y="5867400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Math is Fun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804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th 16x9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20C675A-9AD3-40BB-AC57-0E9EFA3E4FB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Math education presentation with Pi  (widescreen)</Template>
  <TotalTime>0</TotalTime>
  <Words>285</Words>
  <Application>Microsoft Office PowerPoint</Application>
  <PresentationFormat>Custom</PresentationFormat>
  <Paragraphs>59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Math 16x9</vt:lpstr>
      <vt:lpstr>What’s My Share?</vt:lpstr>
      <vt:lpstr>The Circle</vt:lpstr>
      <vt:lpstr>How Many Radians to Cover Half the Circle?</vt:lpstr>
      <vt:lpstr>A Smaller Circle</vt:lpstr>
      <vt:lpstr>Why?</vt:lpstr>
      <vt:lpstr>C = 2πr</vt:lpstr>
      <vt:lpstr>PowerPoint Presentation</vt:lpstr>
      <vt:lpstr> Measuring Arc Lengths</vt:lpstr>
      <vt:lpstr>Arc Length Calculations</vt:lpstr>
      <vt:lpstr>Common Sectors</vt:lpstr>
      <vt:lpstr>Area of Circle</vt:lpstr>
      <vt:lpstr>Area of Sector</vt:lpstr>
      <vt:lpstr>Area of Sector</vt:lpstr>
      <vt:lpstr>So…..</vt:lpstr>
      <vt:lpstr>Formulas</vt:lpstr>
      <vt:lpstr>What’s My Share?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2015-10-28T18:11:23Z</dcterms:created>
  <dcterms:modified xsi:type="dcterms:W3CDTF">2015-10-29T15:30:10Z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TC027879479991</vt:lpwstr>
  </property>
</Properties>
</file>