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36"/>
  </p:notesMasterIdLst>
  <p:sldIdLst>
    <p:sldId id="256" r:id="rId3"/>
    <p:sldId id="259" r:id="rId4"/>
    <p:sldId id="262" r:id="rId5"/>
    <p:sldId id="257" r:id="rId6"/>
    <p:sldId id="307" r:id="rId7"/>
    <p:sldId id="258" r:id="rId8"/>
    <p:sldId id="263" r:id="rId9"/>
    <p:sldId id="275" r:id="rId10"/>
    <p:sldId id="320" r:id="rId11"/>
    <p:sldId id="309" r:id="rId12"/>
    <p:sldId id="304" r:id="rId13"/>
    <p:sldId id="297" r:id="rId14"/>
    <p:sldId id="264" r:id="rId15"/>
    <p:sldId id="265" r:id="rId16"/>
    <p:sldId id="266" r:id="rId17"/>
    <p:sldId id="296" r:id="rId18"/>
    <p:sldId id="318" r:id="rId19"/>
    <p:sldId id="306" r:id="rId20"/>
    <p:sldId id="269" r:id="rId21"/>
    <p:sldId id="317" r:id="rId22"/>
    <p:sldId id="319" r:id="rId23"/>
    <p:sldId id="271" r:id="rId24"/>
    <p:sldId id="308" r:id="rId25"/>
    <p:sldId id="281" r:id="rId26"/>
    <p:sldId id="279" r:id="rId27"/>
    <p:sldId id="270" r:id="rId28"/>
    <p:sldId id="285" r:id="rId29"/>
    <p:sldId id="282" r:id="rId30"/>
    <p:sldId id="283" r:id="rId31"/>
    <p:sldId id="284" r:id="rId32"/>
    <p:sldId id="305" r:id="rId33"/>
    <p:sldId id="303" r:id="rId34"/>
    <p:sldId id="294" r:id="rId35"/>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sorterViewPr>
    <p:cViewPr>
      <p:scale>
        <a:sx n="110" d="100"/>
        <a:sy n="110" d="100"/>
      </p:scale>
      <p:origin x="0" y="-14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31A244DD-E3C3-4FDD-BAE6-86CE9DEB1B55}" type="datetimeFigureOut">
              <a:rPr lang="en-US" smtClean="0"/>
              <a:t>1/29/2018</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7D130F7-9E96-4DA9-B64F-F0D54FFA3B1C}" type="slidenum">
              <a:rPr lang="en-US" smtClean="0"/>
              <a:t>‹#›</a:t>
            </a:fld>
            <a:endParaRPr lang="en-US"/>
          </a:p>
        </p:txBody>
      </p:sp>
    </p:spTree>
    <p:extLst>
      <p:ext uri="{BB962C8B-B14F-4D97-AF65-F5344CB8AC3E}">
        <p14:creationId xmlns:p14="http://schemas.microsoft.com/office/powerpoint/2010/main" val="48765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55FE0-9A34-45BB-870A-4C9C1007E718}" type="slidenum">
              <a:rPr lang="en-US" smtClean="0"/>
              <a:t>14</a:t>
            </a:fld>
            <a:endParaRPr lang="en-US" dirty="0"/>
          </a:p>
        </p:txBody>
      </p:sp>
    </p:spTree>
    <p:extLst>
      <p:ext uri="{BB962C8B-B14F-4D97-AF65-F5344CB8AC3E}">
        <p14:creationId xmlns:p14="http://schemas.microsoft.com/office/powerpoint/2010/main" val="329722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9E530-B445-4757-99E4-36FC84D701D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1065108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9E530-B445-4757-99E4-36FC84D701D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174874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9E530-B445-4757-99E4-36FC84D701D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287546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9E530-B445-4757-99E4-36FC84D701DA}"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417461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9E530-B445-4757-99E4-36FC84D701DA}"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429315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9E530-B445-4757-99E4-36FC84D701DA}"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207637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9E530-B445-4757-99E4-36FC84D701DA}"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478572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9E530-B445-4757-99E4-36FC84D701DA}"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27866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9E530-B445-4757-99E4-36FC84D701DA}"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419764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9E530-B445-4757-99E4-36FC84D701D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320337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9E530-B445-4757-99E4-36FC84D701DA}"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54BC-0B2F-4942-A075-242AC6472A3F}" type="slidenum">
              <a:rPr lang="en-US" smtClean="0"/>
              <a:t>‹#›</a:t>
            </a:fld>
            <a:endParaRPr lang="en-US"/>
          </a:p>
        </p:txBody>
      </p:sp>
    </p:spTree>
    <p:extLst>
      <p:ext uri="{BB962C8B-B14F-4D97-AF65-F5344CB8AC3E}">
        <p14:creationId xmlns:p14="http://schemas.microsoft.com/office/powerpoint/2010/main" val="40757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1/29/2018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1/29/2018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89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9E530-B445-4757-99E4-36FC84D701DA}" type="datetimeFigureOut">
              <a:rPr lang="en-US" smtClean="0"/>
              <a:t>1/29/2018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C54BC-0B2F-4942-A075-242AC6472A3F}" type="slidenum">
              <a:rPr lang="en-US" smtClean="0"/>
              <a:t>‹#›</a:t>
            </a:fld>
            <a:endParaRPr lang="en-US"/>
          </a:p>
        </p:txBody>
      </p:sp>
    </p:spTree>
    <p:extLst>
      <p:ext uri="{BB962C8B-B14F-4D97-AF65-F5344CB8AC3E}">
        <p14:creationId xmlns:p14="http://schemas.microsoft.com/office/powerpoint/2010/main" val="26329917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het.colorado.edu/sims/html/function-builder/latest/function-builder_e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CRMC </a:t>
            </a:r>
            <a:br>
              <a:rPr lang="en-US" dirty="0" smtClean="0"/>
            </a:br>
            <a:r>
              <a:rPr lang="en-US" dirty="0" smtClean="0"/>
              <a:t>Winter</a:t>
            </a:r>
            <a:br>
              <a:rPr lang="en-US" dirty="0" smtClean="0"/>
            </a:br>
            <a:r>
              <a:rPr lang="en-US" dirty="0" smtClean="0"/>
              <a:t>Project </a:t>
            </a:r>
            <a:r>
              <a:rPr lang="en-US" dirty="0" smtClean="0"/>
              <a:t>Workshop</a:t>
            </a:r>
            <a:endParaRPr lang="en-US" dirty="0"/>
          </a:p>
        </p:txBody>
      </p:sp>
      <p:sp>
        <p:nvSpPr>
          <p:cNvPr id="3" name="Subtitle 2"/>
          <p:cNvSpPr>
            <a:spLocks noGrp="1"/>
          </p:cNvSpPr>
          <p:nvPr>
            <p:ph type="subTitle" idx="1"/>
          </p:nvPr>
        </p:nvSpPr>
        <p:spPr/>
        <p:txBody>
          <a:bodyPr/>
          <a:lstStyle/>
          <a:p>
            <a:r>
              <a:rPr lang="en-US" dirty="0" smtClean="0"/>
              <a:t>January 23, 2018 </a:t>
            </a:r>
            <a:endParaRPr lang="en-US" dirty="0"/>
          </a:p>
        </p:txBody>
      </p:sp>
    </p:spTree>
    <p:extLst>
      <p:ext uri="{BB962C8B-B14F-4D97-AF65-F5344CB8AC3E}">
        <p14:creationId xmlns:p14="http://schemas.microsoft.com/office/powerpoint/2010/main" val="118493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486" y="444831"/>
            <a:ext cx="2554857" cy="2566685"/>
          </a:xfrm>
          <a:prstGeom prst="rect">
            <a:avLst/>
          </a:prstGeom>
        </p:spPr>
      </p:pic>
      <p:pic>
        <p:nvPicPr>
          <p:cNvPr id="3" name="Picture 2"/>
          <p:cNvPicPr>
            <a:picLocks noChangeAspect="1"/>
          </p:cNvPicPr>
          <p:nvPr/>
        </p:nvPicPr>
        <p:blipFill>
          <a:blip r:embed="rId3"/>
          <a:stretch>
            <a:fillRect/>
          </a:stretch>
        </p:blipFill>
        <p:spPr>
          <a:xfrm>
            <a:off x="4275312" y="444878"/>
            <a:ext cx="2554445" cy="2566638"/>
          </a:xfrm>
          <a:prstGeom prst="rect">
            <a:avLst/>
          </a:prstGeom>
        </p:spPr>
      </p:pic>
      <p:pic>
        <p:nvPicPr>
          <p:cNvPr id="4" name="Picture 3"/>
          <p:cNvPicPr>
            <a:picLocks noChangeAspect="1"/>
          </p:cNvPicPr>
          <p:nvPr/>
        </p:nvPicPr>
        <p:blipFill>
          <a:blip r:embed="rId3"/>
          <a:stretch>
            <a:fillRect/>
          </a:stretch>
        </p:blipFill>
        <p:spPr>
          <a:xfrm>
            <a:off x="8122694" y="444831"/>
            <a:ext cx="2554445" cy="2566638"/>
          </a:xfrm>
          <a:prstGeom prst="rect">
            <a:avLst/>
          </a:prstGeom>
        </p:spPr>
      </p:pic>
      <p:pic>
        <p:nvPicPr>
          <p:cNvPr id="8" name="Picture 7"/>
          <p:cNvPicPr>
            <a:picLocks noChangeAspect="1"/>
          </p:cNvPicPr>
          <p:nvPr/>
        </p:nvPicPr>
        <p:blipFill>
          <a:blip r:embed="rId4"/>
          <a:stretch>
            <a:fillRect/>
          </a:stretch>
        </p:blipFill>
        <p:spPr>
          <a:xfrm>
            <a:off x="681486" y="3894614"/>
            <a:ext cx="2566638" cy="2566638"/>
          </a:xfrm>
          <a:prstGeom prst="rect">
            <a:avLst/>
          </a:prstGeom>
        </p:spPr>
      </p:pic>
      <p:pic>
        <p:nvPicPr>
          <p:cNvPr id="9" name="Picture 8"/>
          <p:cNvPicPr>
            <a:picLocks noChangeAspect="1"/>
          </p:cNvPicPr>
          <p:nvPr/>
        </p:nvPicPr>
        <p:blipFill>
          <a:blip r:embed="rId4"/>
          <a:stretch>
            <a:fillRect/>
          </a:stretch>
        </p:blipFill>
        <p:spPr>
          <a:xfrm>
            <a:off x="4269215" y="3988825"/>
            <a:ext cx="2566638" cy="2566638"/>
          </a:xfrm>
          <a:prstGeom prst="rect">
            <a:avLst/>
          </a:prstGeom>
        </p:spPr>
      </p:pic>
      <p:pic>
        <p:nvPicPr>
          <p:cNvPr id="10" name="Picture 9"/>
          <p:cNvPicPr>
            <a:picLocks noChangeAspect="1"/>
          </p:cNvPicPr>
          <p:nvPr/>
        </p:nvPicPr>
        <p:blipFill>
          <a:blip r:embed="rId4"/>
          <a:stretch>
            <a:fillRect/>
          </a:stretch>
        </p:blipFill>
        <p:spPr>
          <a:xfrm>
            <a:off x="8122694" y="3988825"/>
            <a:ext cx="2566638" cy="2566638"/>
          </a:xfrm>
          <a:prstGeom prst="rect">
            <a:avLst/>
          </a:prstGeom>
        </p:spPr>
      </p:pic>
    </p:spTree>
    <p:extLst>
      <p:ext uri="{BB962C8B-B14F-4D97-AF65-F5344CB8AC3E}">
        <p14:creationId xmlns:p14="http://schemas.microsoft.com/office/powerpoint/2010/main" val="912031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Multiplication of </a:t>
            </a:r>
            <a:br>
              <a:rPr lang="en-US" sz="3200" dirty="0" smtClean="0"/>
            </a:br>
            <a:r>
              <a:rPr lang="en-US" sz="3200" dirty="0" smtClean="0"/>
              <a:t>Decimal Numbers</a:t>
            </a:r>
            <a:endParaRPr lang="en-US" sz="3200" dirty="0"/>
          </a:p>
        </p:txBody>
      </p:sp>
      <p:sp>
        <p:nvSpPr>
          <p:cNvPr id="3" name="Content Placeholder 2"/>
          <p:cNvSpPr>
            <a:spLocks noGrp="1"/>
          </p:cNvSpPr>
          <p:nvPr>
            <p:ph idx="1"/>
          </p:nvPr>
        </p:nvSpPr>
        <p:spPr/>
        <p:txBody>
          <a:bodyPr anchor="t">
            <a:normAutofit/>
          </a:bodyPr>
          <a:lstStyle/>
          <a:p>
            <a:r>
              <a:rPr lang="en-US" sz="4400" dirty="0" smtClean="0"/>
              <a:t>Why don’t we “line up” our decimals when we multiply decimal numbers?</a:t>
            </a:r>
            <a:endParaRPr lang="en-US" sz="4400" dirty="0"/>
          </a:p>
        </p:txBody>
      </p:sp>
    </p:spTree>
    <p:extLst>
      <p:ext uri="{BB962C8B-B14F-4D97-AF65-F5344CB8AC3E}">
        <p14:creationId xmlns:p14="http://schemas.microsoft.com/office/powerpoint/2010/main" val="2506358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5" y="864108"/>
            <a:ext cx="3163612" cy="4601183"/>
          </a:xfrm>
        </p:spPr>
        <p:txBody>
          <a:bodyPr/>
          <a:lstStyle/>
          <a:p>
            <a:pPr algn="ctr"/>
            <a:r>
              <a:rPr lang="en-US" dirty="0" smtClean="0"/>
              <a:t>Conceptual Multiplication</a:t>
            </a:r>
            <a:endParaRPr lang="en-US" dirty="0"/>
          </a:p>
        </p:txBody>
      </p:sp>
      <p:sp>
        <p:nvSpPr>
          <p:cNvPr id="3" name="Content Placeholder 2"/>
          <p:cNvSpPr>
            <a:spLocks noGrp="1"/>
          </p:cNvSpPr>
          <p:nvPr>
            <p:ph idx="1"/>
          </p:nvPr>
        </p:nvSpPr>
        <p:spPr/>
        <p:txBody>
          <a:bodyPr anchor="t">
            <a:normAutofit/>
          </a:bodyPr>
          <a:lstStyle/>
          <a:p>
            <a:r>
              <a:rPr lang="en-US" sz="2800" dirty="0" smtClean="0"/>
              <a:t>What does it mean to  multiply? </a:t>
            </a:r>
          </a:p>
          <a:p>
            <a:endParaRPr lang="en-US" sz="2800" dirty="0"/>
          </a:p>
          <a:p>
            <a:endParaRPr lang="en-US" sz="2800" dirty="0" smtClean="0"/>
          </a:p>
          <a:p>
            <a:endParaRPr lang="en-US" sz="2800" dirty="0"/>
          </a:p>
          <a:p>
            <a:endParaRPr lang="en-US" sz="2800" dirty="0" smtClean="0"/>
          </a:p>
          <a:p>
            <a:r>
              <a:rPr lang="en-US" sz="2800" dirty="0" smtClean="0"/>
              <a:t>How can knowledge of conceptual multiplication help students determine answers to decimal multiplication problems? </a:t>
            </a:r>
            <a:endParaRPr lang="en-US" sz="2800" dirty="0"/>
          </a:p>
        </p:txBody>
      </p:sp>
    </p:spTree>
    <p:extLst>
      <p:ext uri="{BB962C8B-B14F-4D97-AF65-F5344CB8AC3E}">
        <p14:creationId xmlns:p14="http://schemas.microsoft.com/office/powerpoint/2010/main" val="1670152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584" y="988353"/>
            <a:ext cx="5635629" cy="4892275"/>
          </a:xfrm>
        </p:spPr>
        <p:txBody>
          <a:bodyPr>
            <a:normAutofit fontScale="92500"/>
          </a:bodyPr>
          <a:lstStyle/>
          <a:p>
            <a:pPr marL="0" indent="0" algn="ctr">
              <a:buNone/>
            </a:pPr>
            <a:r>
              <a:rPr lang="en-US" sz="6000" dirty="0"/>
              <a:t>8.25 x </a:t>
            </a:r>
            <a:r>
              <a:rPr lang="en-US" sz="6000" dirty="0" smtClean="0"/>
              <a:t>6.34</a:t>
            </a:r>
          </a:p>
          <a:p>
            <a:pPr marL="0" indent="0" algn="ctr">
              <a:buNone/>
            </a:pPr>
            <a:endParaRPr lang="en-US" sz="6000" dirty="0"/>
          </a:p>
          <a:p>
            <a:pPr algn="ctr"/>
            <a:r>
              <a:rPr lang="en-US" sz="6000" dirty="0" smtClean="0"/>
              <a:t>Use these digits – </a:t>
            </a:r>
          </a:p>
          <a:p>
            <a:pPr marL="0" indent="0" algn="ctr">
              <a:buNone/>
            </a:pPr>
            <a:endParaRPr lang="en-US" sz="6000" dirty="0" smtClean="0"/>
          </a:p>
          <a:p>
            <a:pPr marL="0" indent="0" algn="ctr">
              <a:buNone/>
            </a:pPr>
            <a:r>
              <a:rPr lang="en-US" sz="6000" dirty="0" smtClean="0"/>
              <a:t>52305</a:t>
            </a:r>
            <a:endParaRPr lang="en-US" sz="6000" dirty="0"/>
          </a:p>
        </p:txBody>
      </p:sp>
      <p:sp>
        <p:nvSpPr>
          <p:cNvPr id="2" name="TextBox 1"/>
          <p:cNvSpPr txBox="1"/>
          <p:nvPr/>
        </p:nvSpPr>
        <p:spPr>
          <a:xfrm>
            <a:off x="319489" y="1233889"/>
            <a:ext cx="3001227" cy="4401205"/>
          </a:xfrm>
          <a:prstGeom prst="rect">
            <a:avLst/>
          </a:prstGeom>
          <a:noFill/>
        </p:spPr>
        <p:txBody>
          <a:bodyPr wrap="square" rtlCol="0">
            <a:spAutoFit/>
          </a:bodyPr>
          <a:lstStyle/>
          <a:p>
            <a:endParaRPr lang="en-US" sz="2800" dirty="0"/>
          </a:p>
          <a:p>
            <a:r>
              <a:rPr lang="en-US" sz="2800" dirty="0"/>
              <a:t>1. </a:t>
            </a:r>
            <a:r>
              <a:rPr lang="en-US" sz="2800" dirty="0" smtClean="0"/>
              <a:t>Given these digits, place </a:t>
            </a:r>
            <a:r>
              <a:rPr lang="en-US" sz="2800" dirty="0"/>
              <a:t>the decimal by estimation.</a:t>
            </a:r>
          </a:p>
          <a:p>
            <a:endParaRPr lang="en-US" sz="2800" dirty="0"/>
          </a:p>
          <a:p>
            <a:r>
              <a:rPr lang="en-US" sz="2800" dirty="0"/>
              <a:t>2. Compare the decimal placement to placement via the algorithm.</a:t>
            </a:r>
          </a:p>
        </p:txBody>
      </p:sp>
    </p:spTree>
    <p:extLst>
      <p:ext uri="{BB962C8B-B14F-4D97-AF65-F5344CB8AC3E}">
        <p14:creationId xmlns:p14="http://schemas.microsoft.com/office/powerpoint/2010/main" val="1306146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447203" y="95794"/>
            <a:ext cx="8405163" cy="6688183"/>
          </a:xfrm>
          <a:noFill/>
        </p:spPr>
        <p:txBody>
          <a:bodyPr>
            <a:normAutofit lnSpcReduction="10000"/>
          </a:bodyPr>
          <a:lstStyle/>
          <a:p>
            <a:pPr lvl="0"/>
            <a:r>
              <a:rPr lang="en-US" sz="2800" dirty="0" smtClean="0"/>
              <a:t>Based </a:t>
            </a:r>
            <a:r>
              <a:rPr lang="en-US" sz="2800" dirty="0"/>
              <a:t>on your estimation skills, give exact answers to the problems below. Justify your answers using number sense.</a:t>
            </a:r>
          </a:p>
          <a:p>
            <a:pPr marL="0" indent="0">
              <a:lnSpc>
                <a:spcPct val="90000"/>
              </a:lnSpc>
              <a:buClr>
                <a:schemeClr val="tx1"/>
              </a:buClr>
              <a:buNone/>
            </a:pPr>
            <a:endParaRPr lang="en-US" sz="3500" dirty="0">
              <a:solidFill>
                <a:schemeClr val="accent2"/>
              </a:solidFill>
            </a:endParaRPr>
          </a:p>
          <a:p>
            <a:pPr marL="1017270" lvl="1" indent="-514350">
              <a:lnSpc>
                <a:spcPct val="90000"/>
              </a:lnSpc>
              <a:buClr>
                <a:schemeClr val="tx1"/>
              </a:buClr>
              <a:buFont typeface="+mj-lt"/>
              <a:buAutoNum type="arabicPeriod"/>
            </a:pPr>
            <a:r>
              <a:rPr lang="en-US" sz="3000" dirty="0" smtClean="0">
                <a:solidFill>
                  <a:schemeClr val="accent2"/>
                </a:solidFill>
              </a:rPr>
              <a:t>2.4 </a:t>
            </a:r>
            <a:r>
              <a:rPr lang="en-US" sz="3000" dirty="0">
                <a:solidFill>
                  <a:schemeClr val="accent2"/>
                </a:solidFill>
              </a:rPr>
              <a:t>x </a:t>
            </a:r>
            <a:r>
              <a:rPr lang="en-US" sz="3000" dirty="0" smtClean="0">
                <a:solidFill>
                  <a:schemeClr val="accent2"/>
                </a:solidFill>
              </a:rPr>
              <a:t>0.63</a:t>
            </a:r>
          </a:p>
          <a:p>
            <a:pPr marL="1017270" lvl="1" indent="-514350">
              <a:buClr>
                <a:schemeClr val="tx1"/>
              </a:buClr>
              <a:buFont typeface="+mj-lt"/>
              <a:buAutoNum type="arabicPeriod"/>
            </a:pPr>
            <a:endParaRPr lang="en-US" sz="3000" dirty="0" smtClean="0">
              <a:solidFill>
                <a:schemeClr val="accent2"/>
              </a:solidFill>
            </a:endParaRPr>
          </a:p>
          <a:p>
            <a:pPr marL="1017270" lvl="1" indent="-514350">
              <a:lnSpc>
                <a:spcPct val="90000"/>
              </a:lnSpc>
              <a:buClr>
                <a:schemeClr val="tx1"/>
              </a:buClr>
              <a:buFont typeface="+mj-lt"/>
              <a:buAutoNum type="arabicPeriod"/>
            </a:pPr>
            <a:r>
              <a:rPr lang="en-US" sz="3000" dirty="0" smtClean="0">
                <a:solidFill>
                  <a:schemeClr val="accent2"/>
                </a:solidFill>
              </a:rPr>
              <a:t>2.4 x 6.3</a:t>
            </a:r>
          </a:p>
          <a:p>
            <a:pPr marL="1017270" lvl="1" indent="-514350">
              <a:lnSpc>
                <a:spcPct val="90000"/>
              </a:lnSpc>
              <a:buClr>
                <a:schemeClr val="tx1"/>
              </a:buClr>
              <a:buFont typeface="+mj-lt"/>
              <a:buAutoNum type="arabicPeriod"/>
            </a:pPr>
            <a:endParaRPr lang="en-US" sz="3000" dirty="0">
              <a:solidFill>
                <a:schemeClr val="accent2"/>
              </a:solidFill>
            </a:endParaRPr>
          </a:p>
          <a:p>
            <a:pPr marL="1017270" lvl="1" indent="-514350">
              <a:lnSpc>
                <a:spcPct val="90000"/>
              </a:lnSpc>
              <a:buClr>
                <a:schemeClr val="tx1"/>
              </a:buClr>
              <a:buFont typeface="+mj-lt"/>
              <a:buAutoNum type="arabicPeriod"/>
            </a:pPr>
            <a:r>
              <a:rPr lang="en-US" sz="3000" dirty="0">
                <a:solidFill>
                  <a:schemeClr val="accent2"/>
                </a:solidFill>
              </a:rPr>
              <a:t>24 x </a:t>
            </a:r>
            <a:r>
              <a:rPr lang="en-US" sz="3000" dirty="0" smtClean="0">
                <a:solidFill>
                  <a:schemeClr val="accent2"/>
                </a:solidFill>
              </a:rPr>
              <a:t>0.63</a:t>
            </a:r>
          </a:p>
          <a:p>
            <a:pPr marL="1017270" lvl="1" indent="-514350">
              <a:lnSpc>
                <a:spcPct val="90000"/>
              </a:lnSpc>
              <a:buClr>
                <a:schemeClr val="tx1"/>
              </a:buClr>
              <a:buFont typeface="+mj-lt"/>
              <a:buAutoNum type="arabicPeriod"/>
            </a:pPr>
            <a:endParaRPr lang="en-US" sz="3000" dirty="0">
              <a:solidFill>
                <a:schemeClr val="accent2"/>
              </a:solidFill>
            </a:endParaRPr>
          </a:p>
          <a:p>
            <a:pPr marL="1017270" lvl="1" indent="-514350">
              <a:lnSpc>
                <a:spcPct val="90000"/>
              </a:lnSpc>
              <a:buClr>
                <a:schemeClr val="tx1"/>
              </a:buClr>
              <a:buFont typeface="+mj-lt"/>
              <a:buAutoNum type="arabicPeriod"/>
            </a:pPr>
            <a:r>
              <a:rPr lang="en-US" sz="3000" dirty="0">
                <a:solidFill>
                  <a:schemeClr val="accent2"/>
                </a:solidFill>
              </a:rPr>
              <a:t>2.4 x </a:t>
            </a:r>
            <a:r>
              <a:rPr lang="en-US" sz="3000" dirty="0" smtClean="0">
                <a:solidFill>
                  <a:schemeClr val="accent2"/>
                </a:solidFill>
              </a:rPr>
              <a:t>63</a:t>
            </a:r>
          </a:p>
          <a:p>
            <a:pPr marL="1017270" lvl="1" indent="-514350">
              <a:lnSpc>
                <a:spcPct val="90000"/>
              </a:lnSpc>
              <a:buClr>
                <a:schemeClr val="tx1"/>
              </a:buClr>
              <a:buFont typeface="+mj-lt"/>
              <a:buAutoNum type="arabicPeriod"/>
            </a:pPr>
            <a:endParaRPr lang="en-US" sz="3000" dirty="0">
              <a:solidFill>
                <a:schemeClr val="accent2"/>
              </a:solidFill>
            </a:endParaRPr>
          </a:p>
          <a:p>
            <a:pPr marL="1017270" lvl="1" indent="-514350">
              <a:lnSpc>
                <a:spcPct val="90000"/>
              </a:lnSpc>
              <a:buClr>
                <a:schemeClr val="tx1"/>
              </a:buClr>
              <a:buFont typeface="+mj-lt"/>
              <a:buAutoNum type="arabicPeriod"/>
            </a:pPr>
            <a:r>
              <a:rPr lang="en-US" sz="3000" dirty="0">
                <a:solidFill>
                  <a:schemeClr val="accent2"/>
                </a:solidFill>
              </a:rPr>
              <a:t>0.24 x </a:t>
            </a:r>
            <a:r>
              <a:rPr lang="en-US" sz="3000" dirty="0" smtClean="0">
                <a:solidFill>
                  <a:schemeClr val="accent2"/>
                </a:solidFill>
              </a:rPr>
              <a:t>0.63</a:t>
            </a:r>
          </a:p>
          <a:p>
            <a:pPr marL="0" indent="0">
              <a:lnSpc>
                <a:spcPct val="90000"/>
              </a:lnSpc>
              <a:buClr>
                <a:schemeClr val="tx1"/>
              </a:buClr>
              <a:buNone/>
            </a:pPr>
            <a:endParaRPr lang="en-US" sz="2600" dirty="0"/>
          </a:p>
          <a:p>
            <a:pPr>
              <a:lnSpc>
                <a:spcPct val="90000"/>
              </a:lnSpc>
              <a:buClr>
                <a:schemeClr val="tx1"/>
              </a:buClr>
              <a:buFont typeface="Arial"/>
              <a:buChar char="•"/>
            </a:pPr>
            <a:r>
              <a:rPr lang="en-US" sz="2600" b="1" dirty="0" smtClean="0">
                <a:solidFill>
                  <a:schemeClr val="accent2"/>
                </a:solidFill>
              </a:rPr>
              <a:t>Limits</a:t>
            </a:r>
            <a:r>
              <a:rPr lang="en-US" sz="2600" dirty="0" smtClean="0"/>
              <a:t> of this method?</a:t>
            </a:r>
            <a:r>
              <a:rPr lang="en-US" sz="2600" dirty="0"/>
              <a:t> </a:t>
            </a:r>
            <a:r>
              <a:rPr lang="en-US" sz="2600" dirty="0" smtClean="0"/>
              <a:t>  0.024 x 0.063</a:t>
            </a:r>
            <a:endParaRPr lang="en-US" sz="2600" dirty="0"/>
          </a:p>
        </p:txBody>
      </p:sp>
      <p:sp>
        <p:nvSpPr>
          <p:cNvPr id="2" name="Rectangle 1"/>
          <p:cNvSpPr/>
          <p:nvPr/>
        </p:nvSpPr>
        <p:spPr>
          <a:xfrm>
            <a:off x="97499" y="1711688"/>
            <a:ext cx="3233326" cy="2308324"/>
          </a:xfrm>
          <a:prstGeom prst="rect">
            <a:avLst/>
          </a:prstGeom>
        </p:spPr>
        <p:txBody>
          <a:bodyPr wrap="square">
            <a:spAutoFit/>
          </a:bodyPr>
          <a:lstStyle/>
          <a:p>
            <a:pPr algn="ctr">
              <a:lnSpc>
                <a:spcPct val="90000"/>
              </a:lnSpc>
              <a:buClr>
                <a:schemeClr val="tx1"/>
              </a:buClr>
              <a:buFont typeface="Arial"/>
              <a:buChar char="•"/>
            </a:pPr>
            <a:endParaRPr lang="en-US" sz="3200" dirty="0" smtClean="0"/>
          </a:p>
          <a:p>
            <a:pPr algn="ctr">
              <a:lnSpc>
                <a:spcPct val="90000"/>
              </a:lnSpc>
              <a:buClr>
                <a:schemeClr val="tx1"/>
              </a:buClr>
            </a:pPr>
            <a:r>
              <a:rPr lang="en-US" sz="3200" dirty="0" smtClean="0"/>
              <a:t>Use this equation</a:t>
            </a:r>
            <a:br>
              <a:rPr lang="en-US" sz="3200" dirty="0" smtClean="0"/>
            </a:br>
            <a:r>
              <a:rPr lang="en-US" sz="3200" dirty="0" smtClean="0"/>
              <a:t> </a:t>
            </a:r>
          </a:p>
          <a:p>
            <a:pPr algn="ctr">
              <a:lnSpc>
                <a:spcPct val="90000"/>
              </a:lnSpc>
              <a:buClr>
                <a:schemeClr val="tx1"/>
              </a:buClr>
            </a:pPr>
            <a:r>
              <a:rPr lang="en-US" sz="3200" dirty="0" smtClean="0"/>
              <a:t>24 </a:t>
            </a:r>
            <a:r>
              <a:rPr lang="en-US" sz="3200" dirty="0"/>
              <a:t>x </a:t>
            </a:r>
            <a:r>
              <a:rPr lang="en-US" sz="3200" dirty="0" smtClean="0"/>
              <a:t>63 = 1,512</a:t>
            </a:r>
          </a:p>
        </p:txBody>
      </p:sp>
    </p:spTree>
    <p:extLst>
      <p:ext uri="{BB962C8B-B14F-4D97-AF65-F5344CB8AC3E}">
        <p14:creationId xmlns:p14="http://schemas.microsoft.com/office/powerpoint/2010/main" val="25407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additive="base">
                                        <p:cTn id="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anim calcmode="lin" valueType="num">
                                      <p:cBhvr additive="base">
                                        <p:cTn id="1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anim calcmode="lin" valueType="num">
                                      <p:cBhvr additive="base">
                                        <p:cTn id="15"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1">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891">
                                            <p:txEl>
                                              <p:pRg st="8" end="8"/>
                                            </p:txEl>
                                          </p:spTgt>
                                        </p:tgtEl>
                                        <p:attrNameLst>
                                          <p:attrName>style.visibility</p:attrName>
                                        </p:attrNameLst>
                                      </p:cBhvr>
                                      <p:to>
                                        <p:strVal val="visible"/>
                                      </p:to>
                                    </p:set>
                                    <p:anim calcmode="lin" valueType="num">
                                      <p:cBhvr additive="base">
                                        <p:cTn id="19"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891">
                                            <p:txEl>
                                              <p:pRg st="10" end="10"/>
                                            </p:txEl>
                                          </p:spTgt>
                                        </p:tgtEl>
                                        <p:attrNameLst>
                                          <p:attrName>style.visibility</p:attrName>
                                        </p:attrNameLst>
                                      </p:cBhvr>
                                      <p:to>
                                        <p:strVal val="visible"/>
                                      </p:to>
                                    </p:set>
                                    <p:anim calcmode="lin" valueType="num">
                                      <p:cBhvr additive="base">
                                        <p:cTn id="23"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891">
                                            <p:txEl>
                                              <p:pRg st="12" end="12"/>
                                            </p:txEl>
                                          </p:spTgt>
                                        </p:tgtEl>
                                        <p:attrNameLst>
                                          <p:attrName>style.visibility</p:attrName>
                                        </p:attrNameLst>
                                      </p:cBhvr>
                                      <p:to>
                                        <p:strVal val="visible"/>
                                      </p:to>
                                    </p:set>
                                    <p:anim calcmode="lin" valueType="num">
                                      <p:cBhvr additive="base">
                                        <p:cTn id="29" dur="500" fill="hold"/>
                                        <p:tgtEl>
                                          <p:spTgt spid="37891">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28205" y="276045"/>
                <a:ext cx="8203720" cy="6349041"/>
              </a:xfrm>
            </p:spPr>
            <p:txBody>
              <a:bodyPr>
                <a:normAutofit fontScale="92500" lnSpcReduction="20000"/>
              </a:bodyPr>
              <a:lstStyle/>
              <a:p>
                <a:pPr marL="502920" lvl="1" indent="0" algn="ctr">
                  <a:lnSpc>
                    <a:spcPct val="90000"/>
                  </a:lnSpc>
                  <a:buNone/>
                </a:pPr>
                <a:r>
                  <a:rPr lang="en-US" altLang="en-US" sz="2800" dirty="0" smtClean="0">
                    <a:solidFill>
                      <a:schemeClr val="accent2"/>
                    </a:solidFill>
                  </a:rPr>
                  <a:t>0.24 x 6.3</a:t>
                </a:r>
              </a:p>
              <a:p>
                <a:pPr marL="457200" lvl="1" indent="0" algn="ctr">
                  <a:buNone/>
                </a:pPr>
                <a:endParaRPr lang="en-US" altLang="en-US" sz="2800" dirty="0">
                  <a:solidFill>
                    <a:schemeClr val="accent2"/>
                  </a:solidFill>
                </a:endParaRPr>
              </a:p>
              <a:p>
                <a:pPr marL="457200" lvl="1" indent="0" algn="ctr">
                  <a:buNone/>
                </a:pPr>
                <a14:m>
                  <m:oMath xmlns:m="http://schemas.openxmlformats.org/officeDocument/2006/math">
                    <m:f>
                      <m:fPr>
                        <m:ctrlPr>
                          <a:rPr lang="en-US" altLang="en-US" sz="2800" i="1">
                            <a:solidFill>
                              <a:schemeClr val="accent2"/>
                            </a:solidFill>
                            <a:latin typeface="Cambria Math" panose="02040503050406030204" pitchFamily="18" charset="0"/>
                          </a:rPr>
                        </m:ctrlPr>
                      </m:fPr>
                      <m:num>
                        <m:r>
                          <a:rPr lang="en-US" altLang="en-US" sz="2800" i="1">
                            <a:solidFill>
                              <a:schemeClr val="accent2"/>
                            </a:solidFill>
                            <a:latin typeface="Cambria Math"/>
                          </a:rPr>
                          <m:t>24</m:t>
                        </m:r>
                      </m:num>
                      <m:den>
                        <m:r>
                          <a:rPr lang="en-US" altLang="en-US" sz="2800" i="1">
                            <a:solidFill>
                              <a:schemeClr val="accent2"/>
                            </a:solidFill>
                            <a:latin typeface="Cambria Math"/>
                          </a:rPr>
                          <m:t>100</m:t>
                        </m:r>
                      </m:den>
                    </m:f>
                  </m:oMath>
                </a14:m>
                <a:r>
                  <a:rPr lang="en-US" altLang="en-US" sz="2800" dirty="0">
                    <a:solidFill>
                      <a:schemeClr val="accent2"/>
                    </a:solidFill>
                  </a:rPr>
                  <a:t> </a:t>
                </a:r>
                <a14:m>
                  <m:oMath xmlns:m="http://schemas.openxmlformats.org/officeDocument/2006/math">
                    <m:r>
                      <a:rPr lang="en-US" altLang="en-US" sz="2800" i="1" dirty="0">
                        <a:solidFill>
                          <a:schemeClr val="accent2"/>
                        </a:solidFill>
                        <a:latin typeface="Cambria Math"/>
                        <a:ea typeface="Cambria Math"/>
                      </a:rPr>
                      <m:t>×6</m:t>
                    </m:r>
                    <m:f>
                      <m:fPr>
                        <m:ctrlPr>
                          <a:rPr lang="en-US" altLang="en-US" sz="2800" i="1" dirty="0">
                            <a:solidFill>
                              <a:schemeClr val="accent2"/>
                            </a:solidFill>
                            <a:latin typeface="Cambria Math" panose="02040503050406030204" pitchFamily="18" charset="0"/>
                            <a:ea typeface="Cambria Math"/>
                          </a:rPr>
                        </m:ctrlPr>
                      </m:fPr>
                      <m:num>
                        <m:r>
                          <a:rPr lang="en-US" altLang="en-US" sz="2800" i="1" dirty="0">
                            <a:solidFill>
                              <a:schemeClr val="accent2"/>
                            </a:solidFill>
                            <a:latin typeface="Cambria Math"/>
                            <a:ea typeface="Cambria Math"/>
                          </a:rPr>
                          <m:t>3</m:t>
                        </m:r>
                      </m:num>
                      <m:den>
                        <m:r>
                          <a:rPr lang="en-US" altLang="en-US" sz="2800" i="1" dirty="0">
                            <a:solidFill>
                              <a:schemeClr val="accent2"/>
                            </a:solidFill>
                            <a:latin typeface="Cambria Math"/>
                            <a:ea typeface="Cambria Math"/>
                          </a:rPr>
                          <m:t>10</m:t>
                        </m:r>
                      </m:den>
                    </m:f>
                  </m:oMath>
                </a14:m>
                <a:r>
                  <a:rPr lang="en-US" altLang="en-US" sz="2800" dirty="0">
                    <a:solidFill>
                      <a:schemeClr val="accent2"/>
                    </a:solidFill>
                  </a:rPr>
                  <a:t> </a:t>
                </a:r>
                <a14:m>
                  <m:oMath xmlns:m="http://schemas.openxmlformats.org/officeDocument/2006/math">
                    <m:r>
                      <a:rPr lang="en-US" altLang="en-US" sz="2800" i="1" dirty="0">
                        <a:solidFill>
                          <a:schemeClr val="accent2"/>
                        </a:solidFill>
                        <a:latin typeface="Cambria Math"/>
                        <a:ea typeface="Cambria Math"/>
                      </a:rPr>
                      <m:t>= </m:t>
                    </m:r>
                    <m:f>
                      <m:fPr>
                        <m:ctrlPr>
                          <a:rPr lang="en-US" altLang="en-US" sz="2800" i="1" dirty="0">
                            <a:solidFill>
                              <a:schemeClr val="accent2"/>
                            </a:solidFill>
                            <a:latin typeface="Cambria Math" panose="02040503050406030204" pitchFamily="18" charset="0"/>
                            <a:ea typeface="Cambria Math"/>
                          </a:rPr>
                        </m:ctrlPr>
                      </m:fPr>
                      <m:num/>
                      <m:den>
                        <m:r>
                          <a:rPr lang="en-US" altLang="en-US" sz="2800" i="1" dirty="0">
                            <a:solidFill>
                              <a:schemeClr val="accent2"/>
                            </a:solidFill>
                            <a:latin typeface="Cambria Math"/>
                            <a:ea typeface="Cambria Math"/>
                          </a:rPr>
                          <m:t>?</m:t>
                        </m:r>
                      </m:den>
                    </m:f>
                  </m:oMath>
                </a14:m>
                <a:endParaRPr lang="en-US" altLang="en-US" sz="2800" dirty="0">
                  <a:solidFill>
                    <a:schemeClr val="tx1"/>
                  </a:solidFill>
                </a:endParaRPr>
              </a:p>
              <a:p>
                <a:pPr lvl="1">
                  <a:lnSpc>
                    <a:spcPct val="90000"/>
                  </a:lnSpc>
                  <a:buFont typeface="Arial" panose="020B0604020202020204" pitchFamily="34" charset="0"/>
                  <a:buChar char="•"/>
                </a:pPr>
                <a:endParaRPr lang="en-US" altLang="en-US" sz="2800" dirty="0">
                  <a:solidFill>
                    <a:schemeClr val="tx1"/>
                  </a:solidFill>
                </a:endParaRPr>
              </a:p>
              <a:p>
                <a:pPr lvl="1">
                  <a:lnSpc>
                    <a:spcPct val="90000"/>
                  </a:lnSpc>
                  <a:buFont typeface="Arial" panose="020B0604020202020204" pitchFamily="34" charset="0"/>
                  <a:buChar char="•"/>
                </a:pPr>
                <a:endParaRPr lang="en-US" altLang="en-US" sz="2800" dirty="0">
                  <a:solidFill>
                    <a:schemeClr val="tx1"/>
                  </a:solidFill>
                </a:endParaRPr>
              </a:p>
              <a:p>
                <a:pPr marL="1245870" lvl="1" indent="-742950">
                  <a:buClr>
                    <a:schemeClr val="tx1"/>
                  </a:buClr>
                  <a:buFont typeface="+mj-lt"/>
                  <a:buAutoNum type="arabicPeriod"/>
                </a:pPr>
                <a:r>
                  <a:rPr lang="en-US" sz="3600" dirty="0"/>
                  <a:t>2.4 x </a:t>
                </a:r>
                <a:r>
                  <a:rPr lang="en-US" sz="3600" dirty="0" smtClean="0"/>
                  <a:t>0.63</a:t>
                </a:r>
              </a:p>
              <a:p>
                <a:pPr marL="1245870" lvl="1" indent="-742950">
                  <a:buClr>
                    <a:schemeClr val="tx1"/>
                  </a:buClr>
                  <a:buFont typeface="+mj-lt"/>
                  <a:buAutoNum type="arabicPeriod"/>
                </a:pPr>
                <a:endParaRPr lang="en-US" sz="3600" dirty="0"/>
              </a:p>
              <a:p>
                <a:pPr marL="1245870" lvl="1" indent="-742950">
                  <a:buClr>
                    <a:schemeClr val="tx1"/>
                  </a:buClr>
                  <a:buFont typeface="+mj-lt"/>
                  <a:buAutoNum type="arabicPeriod"/>
                </a:pPr>
                <a:r>
                  <a:rPr lang="en-US" sz="3600" dirty="0"/>
                  <a:t>2.4 x </a:t>
                </a:r>
                <a:r>
                  <a:rPr lang="en-US" sz="3600" dirty="0" smtClean="0"/>
                  <a:t>6.3</a:t>
                </a:r>
              </a:p>
              <a:p>
                <a:pPr marL="1245870" lvl="1" indent="-742950">
                  <a:buClr>
                    <a:schemeClr val="tx1"/>
                  </a:buClr>
                  <a:buFont typeface="+mj-lt"/>
                  <a:buAutoNum type="arabicPeriod"/>
                </a:pPr>
                <a:endParaRPr lang="en-US" sz="3600" dirty="0"/>
              </a:p>
              <a:p>
                <a:pPr marL="1245870" lvl="1" indent="-742950">
                  <a:buClr>
                    <a:schemeClr val="tx1"/>
                  </a:buClr>
                  <a:buFont typeface="+mj-lt"/>
                  <a:buAutoNum type="arabicPeriod"/>
                </a:pPr>
                <a:r>
                  <a:rPr lang="en-US" sz="3600" dirty="0"/>
                  <a:t>24 x </a:t>
                </a:r>
                <a:r>
                  <a:rPr lang="en-US" sz="3600" dirty="0" smtClean="0"/>
                  <a:t>0.63</a:t>
                </a:r>
              </a:p>
              <a:p>
                <a:pPr marL="1245870" lvl="1" indent="-742950">
                  <a:buClr>
                    <a:schemeClr val="tx1"/>
                  </a:buClr>
                  <a:buFont typeface="+mj-lt"/>
                  <a:buAutoNum type="arabicPeriod"/>
                </a:pPr>
                <a:endParaRPr lang="en-US" sz="3600" dirty="0"/>
              </a:p>
              <a:p>
                <a:pPr marL="1245870" lvl="1" indent="-742950">
                  <a:buClr>
                    <a:schemeClr val="tx1"/>
                  </a:buClr>
                  <a:buFont typeface="+mj-lt"/>
                  <a:buAutoNum type="arabicPeriod"/>
                </a:pPr>
                <a:r>
                  <a:rPr lang="en-US" sz="3600" dirty="0"/>
                  <a:t>2.4 x </a:t>
                </a:r>
                <a:r>
                  <a:rPr lang="en-US" sz="3600" dirty="0" smtClean="0"/>
                  <a:t>63</a:t>
                </a:r>
              </a:p>
              <a:p>
                <a:pPr marL="1245870" lvl="1" indent="-742950">
                  <a:buClr>
                    <a:schemeClr val="tx1"/>
                  </a:buClr>
                  <a:buFont typeface="+mj-lt"/>
                  <a:buAutoNum type="arabicPeriod"/>
                </a:pPr>
                <a:endParaRPr lang="en-US" sz="3600" dirty="0"/>
              </a:p>
              <a:p>
                <a:pPr marL="1245870" lvl="1" indent="-742950">
                  <a:buClr>
                    <a:schemeClr val="tx1"/>
                  </a:buClr>
                  <a:buFont typeface="+mj-lt"/>
                  <a:buAutoNum type="arabicPeriod"/>
                </a:pPr>
                <a:r>
                  <a:rPr lang="en-US" sz="3600" dirty="0"/>
                  <a:t>0.24 x 0.63</a:t>
                </a:r>
              </a:p>
              <a:p>
                <a:pPr lvl="1">
                  <a:lnSpc>
                    <a:spcPct val="90000"/>
                  </a:lnSpc>
                  <a:buFont typeface="Arial" panose="020B0604020202020204" pitchFamily="34" charset="0"/>
                  <a:buChar char="•"/>
                </a:pPr>
                <a:endParaRPr lang="en-US" altLang="en-US"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28205" y="276045"/>
                <a:ext cx="8203720" cy="6349041"/>
              </a:xfrm>
              <a:blipFill>
                <a:blip r:embed="rId2"/>
                <a:stretch>
                  <a:fillRect t="-864"/>
                </a:stretch>
              </a:blipFill>
            </p:spPr>
            <p:txBody>
              <a:bodyPr/>
              <a:lstStyle/>
              <a:p>
                <a:r>
                  <a:rPr lang="en-US">
                    <a:noFill/>
                  </a:rPr>
                  <a:t> </a:t>
                </a:r>
              </a:p>
            </p:txBody>
          </p:sp>
        </mc:Fallback>
      </mc:AlternateContent>
      <p:sp>
        <p:nvSpPr>
          <p:cNvPr id="4" name="TextBox 3"/>
          <p:cNvSpPr txBox="1"/>
          <p:nvPr/>
        </p:nvSpPr>
        <p:spPr>
          <a:xfrm>
            <a:off x="313253" y="1171425"/>
            <a:ext cx="2809300" cy="4524315"/>
          </a:xfrm>
          <a:prstGeom prst="rect">
            <a:avLst/>
          </a:prstGeom>
          <a:noFill/>
        </p:spPr>
        <p:txBody>
          <a:bodyPr wrap="square" rtlCol="0">
            <a:spAutoFit/>
          </a:bodyPr>
          <a:lstStyle/>
          <a:p>
            <a:pPr algn="ctr"/>
            <a:r>
              <a:rPr lang="en-US" sz="3200" dirty="0" smtClean="0"/>
              <a:t>Why Does the Decimal go </a:t>
            </a:r>
            <a:r>
              <a:rPr lang="en-US" sz="3200" i="1" dirty="0" smtClean="0"/>
              <a:t>There</a:t>
            </a:r>
            <a:r>
              <a:rPr lang="en-US" sz="3200" dirty="0" smtClean="0"/>
              <a:t>? </a:t>
            </a:r>
          </a:p>
          <a:p>
            <a:pPr algn="ctr"/>
            <a:endParaRPr lang="en-US" sz="3200" dirty="0"/>
          </a:p>
          <a:p>
            <a:pPr algn="ctr"/>
            <a:r>
              <a:rPr lang="en-US" sz="3200" dirty="0" smtClean="0"/>
              <a:t>Linking Decimal Placement to Decimal Fractions</a:t>
            </a:r>
            <a:endParaRPr lang="en-US" sz="3200" dirty="0"/>
          </a:p>
        </p:txBody>
      </p:sp>
    </p:spTree>
    <p:extLst>
      <p:ext uri="{BB962C8B-B14F-4D97-AF65-F5344CB8AC3E}">
        <p14:creationId xmlns:p14="http://schemas.microsoft.com/office/powerpoint/2010/main" val="2966612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Distributive Property </a:t>
            </a:r>
            <a:br>
              <a:rPr lang="en-US" dirty="0" smtClean="0"/>
            </a:br>
            <a:r>
              <a:rPr lang="en-US" dirty="0" smtClean="0"/>
              <a:t>&amp; </a:t>
            </a:r>
            <a:br>
              <a:rPr lang="en-US" dirty="0" smtClean="0"/>
            </a:br>
            <a:r>
              <a:rPr lang="en-US" dirty="0" smtClean="0"/>
              <a:t>Area Model</a:t>
            </a:r>
            <a:endParaRPr lang="en-US" dirty="0"/>
          </a:p>
        </p:txBody>
      </p:sp>
      <p:sp>
        <p:nvSpPr>
          <p:cNvPr id="3" name="Content Placeholder 2"/>
          <p:cNvSpPr>
            <a:spLocks noGrp="1"/>
          </p:cNvSpPr>
          <p:nvPr>
            <p:ph idx="1"/>
          </p:nvPr>
        </p:nvSpPr>
        <p:spPr>
          <a:xfrm>
            <a:off x="3773015" y="305843"/>
            <a:ext cx="7315200" cy="5120640"/>
          </a:xfrm>
        </p:spPr>
        <p:txBody>
          <a:bodyPr anchor="t">
            <a:normAutofit/>
          </a:bodyPr>
          <a:lstStyle/>
          <a:p>
            <a:pPr marL="0" indent="0" algn="ctr">
              <a:buNone/>
            </a:pPr>
            <a:r>
              <a:rPr lang="en-US" sz="4400" dirty="0" smtClean="0"/>
              <a:t>3.5 x 8.25</a:t>
            </a:r>
          </a:p>
          <a:p>
            <a:pPr marL="0" indent="0">
              <a:lnSpc>
                <a:spcPct val="150000"/>
              </a:lnSpc>
              <a:buNone/>
            </a:pPr>
            <a:r>
              <a:rPr lang="en-US" sz="3200" dirty="0" smtClean="0"/>
              <a:t>(3 + 0.5)(8 + 0.25)</a:t>
            </a:r>
            <a:endParaRPr lang="en-US" sz="3200" dirty="0"/>
          </a:p>
          <a:p>
            <a:pPr marL="0" indent="0">
              <a:buNone/>
            </a:pPr>
            <a:endParaRPr lang="en-US" sz="2800" dirty="0"/>
          </a:p>
        </p:txBody>
      </p:sp>
    </p:spTree>
    <p:extLst>
      <p:ext uri="{BB962C8B-B14F-4D97-AF65-F5344CB8AC3E}">
        <p14:creationId xmlns:p14="http://schemas.microsoft.com/office/powerpoint/2010/main" val="2067609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95800" y="2209800"/>
            <a:ext cx="2895600" cy="2209800"/>
            <a:chOff x="2971800" y="2209800"/>
            <a:chExt cx="2895600" cy="2209800"/>
          </a:xfrm>
        </p:grpSpPr>
        <p:cxnSp>
          <p:nvCxnSpPr>
            <p:cNvPr id="5" name="Straight Connector 4"/>
            <p:cNvCxnSpPr/>
            <p:nvPr/>
          </p:nvCxnSpPr>
          <p:spPr>
            <a:xfrm>
              <a:off x="2971800" y="2209800"/>
              <a:ext cx="0" cy="2209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997200" y="2215444"/>
              <a:ext cx="28702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648200" y="2215445"/>
            <a:ext cx="32004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0" b="0" i="0" u="none" strike="noStrike" kern="1200" cap="none" spc="0" normalizeH="0" baseline="0" noProof="0" dirty="0">
                <a:ln>
                  <a:noFill/>
                </a:ln>
                <a:solidFill>
                  <a:srgbClr val="C0504D">
                    <a:lumMod val="75000"/>
                  </a:srgbClr>
                </a:solidFill>
                <a:effectLst/>
                <a:uLnTx/>
                <a:uFillTx/>
                <a:latin typeface="Calibri"/>
                <a:ea typeface="+mn-ea"/>
                <a:cs typeface="+mn-cs"/>
              </a:rPr>
              <a:t>24</a:t>
            </a:r>
          </a:p>
        </p:txBody>
      </p:sp>
      <p:sp>
        <p:nvSpPr>
          <p:cNvPr id="11" name="TextBox 10"/>
          <p:cNvSpPr txBox="1"/>
          <p:nvPr/>
        </p:nvSpPr>
        <p:spPr>
          <a:xfrm>
            <a:off x="2942166" y="2269231"/>
            <a:ext cx="17526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n-US" sz="14000" b="0" i="0" u="none" strike="noStrike" kern="1200" cap="none" spc="0" normalizeH="0" baseline="0" noProof="0" dirty="0" smtClean="0">
                <a:ln>
                  <a:noFill/>
                </a:ln>
                <a:solidFill>
                  <a:srgbClr val="F79646">
                    <a:lumMod val="75000"/>
                  </a:srgbClr>
                </a:solidFill>
                <a:effectLst/>
                <a:uLnTx/>
                <a:uFillTx/>
                <a:latin typeface="Calibri"/>
                <a:ea typeface="+mn-ea"/>
                <a:cs typeface="+mn-cs"/>
              </a:rPr>
              <a:t>6</a:t>
            </a:r>
            <a:endParaRPr kumimoji="0" lang="en-US" sz="14000" b="0"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sp>
        <p:nvSpPr>
          <p:cNvPr id="12" name="TextBox 11"/>
          <p:cNvSpPr txBox="1"/>
          <p:nvPr/>
        </p:nvSpPr>
        <p:spPr>
          <a:xfrm>
            <a:off x="5547991" y="328526"/>
            <a:ext cx="135431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0" b="0" i="0" u="none" strike="noStrike" kern="1200" cap="none" spc="0" normalizeH="0" baseline="0" noProof="0" dirty="0" smtClean="0">
                <a:ln>
                  <a:noFill/>
                </a:ln>
                <a:solidFill>
                  <a:srgbClr val="9BBB59">
                    <a:lumMod val="50000"/>
                  </a:srgbClr>
                </a:solidFill>
                <a:effectLst/>
                <a:uLnTx/>
                <a:uFillTx/>
                <a:latin typeface="Calibri"/>
                <a:ea typeface="+mn-ea"/>
                <a:cs typeface="+mn-cs"/>
              </a:rPr>
              <a:t>4</a:t>
            </a:r>
            <a:endParaRPr kumimoji="0" lang="en-US" sz="14000" b="0" i="0" u="none" strike="noStrike" kern="1200" cap="none" spc="0" normalizeH="0" baseline="0" noProof="0" dirty="0">
              <a:ln>
                <a:noFill/>
              </a:ln>
              <a:solidFill>
                <a:srgbClr val="9BBB59">
                  <a:lumMod val="50000"/>
                </a:srgbClr>
              </a:solidFill>
              <a:effectLst/>
              <a:uLnTx/>
              <a:uFillTx/>
              <a:latin typeface="Calibri"/>
              <a:ea typeface="+mn-ea"/>
              <a:cs typeface="+mn-cs"/>
            </a:endParaRPr>
          </a:p>
        </p:txBody>
      </p:sp>
      <p:sp>
        <p:nvSpPr>
          <p:cNvPr id="13" name="TextBox 12"/>
          <p:cNvSpPr txBox="1"/>
          <p:nvPr/>
        </p:nvSpPr>
        <p:spPr>
          <a:xfrm>
            <a:off x="7737395" y="1683952"/>
            <a:ext cx="29126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BBB59">
                    <a:lumMod val="50000"/>
                  </a:srgbClr>
                </a:solidFill>
                <a:effectLst/>
                <a:uLnTx/>
                <a:uFillTx/>
                <a:latin typeface="Calibri"/>
                <a:ea typeface="+mn-ea"/>
                <a:cs typeface="+mn-cs"/>
              </a:rPr>
              <a:t>Size of group</a:t>
            </a:r>
          </a:p>
        </p:txBody>
      </p:sp>
      <p:cxnSp>
        <p:nvCxnSpPr>
          <p:cNvPr id="15" name="Straight Arrow Connector 14"/>
          <p:cNvCxnSpPr/>
          <p:nvPr/>
        </p:nvCxnSpPr>
        <p:spPr>
          <a:xfrm flipV="1">
            <a:off x="2858986" y="3843410"/>
            <a:ext cx="605292" cy="601967"/>
          </a:xfrm>
          <a:prstGeom prst="straightConnector1">
            <a:avLst/>
          </a:prstGeom>
          <a:ln w="349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99867" y="3985380"/>
            <a:ext cx="34163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504D">
                    <a:lumMod val="75000"/>
                  </a:srgbClr>
                </a:solidFill>
                <a:effectLst/>
                <a:uLnTx/>
                <a:uFillTx/>
                <a:latin typeface="Calibri"/>
                <a:ea typeface="+mn-ea"/>
                <a:cs typeface="+mn-cs"/>
              </a:rPr>
              <a:t>Total Apples</a:t>
            </a:r>
          </a:p>
        </p:txBody>
      </p:sp>
      <p:cxnSp>
        <p:nvCxnSpPr>
          <p:cNvPr id="19" name="Straight Arrow Connector 18"/>
          <p:cNvCxnSpPr/>
          <p:nvPr/>
        </p:nvCxnSpPr>
        <p:spPr>
          <a:xfrm flipH="1" flipV="1">
            <a:off x="6626578" y="3558427"/>
            <a:ext cx="838200" cy="5699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90910" y="4728862"/>
            <a:ext cx="24158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Calibri"/>
                <a:ea typeface="+mn-ea"/>
                <a:cs typeface="+mn-cs"/>
              </a:rPr>
              <a:t>Number of groups</a:t>
            </a:r>
          </a:p>
        </p:txBody>
      </p:sp>
      <p:cxnSp>
        <p:nvCxnSpPr>
          <p:cNvPr id="22" name="Straight Arrow Connector 21"/>
          <p:cNvCxnSpPr/>
          <p:nvPr/>
        </p:nvCxnSpPr>
        <p:spPr>
          <a:xfrm flipH="1">
            <a:off x="6837894" y="1119182"/>
            <a:ext cx="1311681" cy="55721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958" y="3572558"/>
            <a:ext cx="798143" cy="1163756"/>
          </a:xfrm>
          <a:prstGeom prst="rect">
            <a:avLst/>
          </a:prstGeom>
        </p:spPr>
      </p:pic>
      <p:grpSp>
        <p:nvGrpSpPr>
          <p:cNvPr id="4" name="Group 3"/>
          <p:cNvGrpSpPr/>
          <p:nvPr/>
        </p:nvGrpSpPr>
        <p:grpSpPr>
          <a:xfrm>
            <a:off x="8149575" y="204782"/>
            <a:ext cx="1749902" cy="1603857"/>
            <a:chOff x="-34471" y="5257800"/>
            <a:chExt cx="1710871" cy="160385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 y="5257800"/>
              <a:ext cx="914400" cy="9144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257800"/>
              <a:ext cx="914400" cy="91440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1" y="5947257"/>
              <a:ext cx="914400" cy="91440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65" y="5929392"/>
              <a:ext cx="914400" cy="914400"/>
            </a:xfrm>
            <a:prstGeom prst="rect">
              <a:avLst/>
            </a:prstGeom>
          </p:spPr>
        </p:pic>
      </p:grpSp>
      <p:sp>
        <p:nvSpPr>
          <p:cNvPr id="2" name="TextBox 1"/>
          <p:cNvSpPr txBox="1"/>
          <p:nvPr/>
        </p:nvSpPr>
        <p:spPr>
          <a:xfrm>
            <a:off x="674586" y="348734"/>
            <a:ext cx="3855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Partitive Division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429296653"/>
      </p:ext>
    </p:extLst>
  </p:cSld>
  <p:clrMapOvr>
    <a:masterClrMapping/>
  </p:clrMapOvr>
  <mc:AlternateContent xmlns:mc="http://schemas.openxmlformats.org/markup-compatibility/2006" xmlns:p14="http://schemas.microsoft.com/office/powerpoint/2010/main">
    <mc:Choice Requires="p14">
      <p:transition spd="slow" p14:dur="2000" advTm="22424"/>
    </mc:Choice>
    <mc:Fallback xmlns="">
      <p:transition spd="slow" advTm="22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fill="hold"/>
                                        <p:tgtEl>
                                          <p:spTgt spid="3"/>
                                        </p:tgtEl>
                                        <p:attrNameLst>
                                          <p:attrName>ppt_x</p:attrName>
                                        </p:attrNameLst>
                                      </p:cBhvr>
                                      <p:tavLst>
                                        <p:tav tm="0">
                                          <p:val>
                                            <p:strVal val="#ppt_x"/>
                                          </p:val>
                                        </p:tav>
                                        <p:tav tm="100000">
                                          <p:val>
                                            <p:strVal val="#ppt_x"/>
                                          </p:val>
                                        </p:tav>
                                      </p:tavLst>
                                    </p:anim>
                                    <p:anim calcmode="lin" valueType="num">
                                      <p:cBhvr additive="base">
                                        <p:cTn id="34" dur="10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000" fill="hold"/>
                                        <p:tgtEl>
                                          <p:spTgt spid="20"/>
                                        </p:tgtEl>
                                        <p:attrNameLst>
                                          <p:attrName>ppt_x</p:attrName>
                                        </p:attrNameLst>
                                      </p:cBhvr>
                                      <p:tavLst>
                                        <p:tav tm="0">
                                          <p:val>
                                            <p:strVal val="#ppt_x"/>
                                          </p:val>
                                        </p:tav>
                                        <p:tav tm="100000">
                                          <p:val>
                                            <p:strVal val="#ppt_x"/>
                                          </p:val>
                                        </p:tav>
                                      </p:tavLst>
                                    </p:anim>
                                    <p:anim calcmode="lin" valueType="num">
                                      <p:cBhvr additive="base">
                                        <p:cTn id="3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ppt_x"/>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fill="hold"/>
                                        <p:tgtEl>
                                          <p:spTgt spid="22"/>
                                        </p:tgtEl>
                                        <p:attrNameLst>
                                          <p:attrName>ppt_x</p:attrName>
                                        </p:attrNameLst>
                                      </p:cBhvr>
                                      <p:tavLst>
                                        <p:tav tm="0">
                                          <p:val>
                                            <p:strVal val="#ppt_x"/>
                                          </p:val>
                                        </p:tav>
                                        <p:tav tm="100000">
                                          <p:val>
                                            <p:strVal val="#ppt_x"/>
                                          </p:val>
                                        </p:tav>
                                      </p:tavLst>
                                    </p:anim>
                                    <p:anim calcmode="lin" valueType="num">
                                      <p:cBhvr additive="base">
                                        <p:cTn id="50" dur="10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1000" fill="hold"/>
                                        <p:tgtEl>
                                          <p:spTgt spid="13"/>
                                        </p:tgtEl>
                                        <p:attrNameLst>
                                          <p:attrName>ppt_x</p:attrName>
                                        </p:attrNameLst>
                                      </p:cBhvr>
                                      <p:tavLst>
                                        <p:tav tm="0">
                                          <p:val>
                                            <p:strVal val="#ppt_x"/>
                                          </p:val>
                                        </p:tav>
                                        <p:tav tm="100000">
                                          <p:val>
                                            <p:strVal val="#ppt_x"/>
                                          </p:val>
                                        </p:tav>
                                      </p:tavLst>
                                    </p:anim>
                                    <p:anim calcmode="lin" valueType="num">
                                      <p:cBhvr additive="base">
                                        <p:cTn id="54" dur="10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1000" fill="hold"/>
                                        <p:tgtEl>
                                          <p:spTgt spid="4"/>
                                        </p:tgtEl>
                                        <p:attrNameLst>
                                          <p:attrName>ppt_x</p:attrName>
                                        </p:attrNameLst>
                                      </p:cBhvr>
                                      <p:tavLst>
                                        <p:tav tm="0">
                                          <p:val>
                                            <p:strVal val="#ppt_x"/>
                                          </p:val>
                                        </p:tav>
                                        <p:tav tm="100000">
                                          <p:val>
                                            <p:strVal val="#ppt_x"/>
                                          </p:val>
                                        </p:tav>
                                      </p:tavLst>
                                    </p:anim>
                                    <p:anim calcmode="lin" valueType="num">
                                      <p:cBhvr additive="base">
                                        <p:cTn id="5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234" y="679905"/>
            <a:ext cx="10929668" cy="1569660"/>
          </a:xfrm>
          <a:prstGeom prst="rect">
            <a:avLst/>
          </a:prstGeom>
        </p:spPr>
        <p:txBody>
          <a:bodyPr wrap="square">
            <a:spAutoFit/>
          </a:bodyPr>
          <a:lstStyle/>
          <a:p>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MGSE4.NBT.6</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Find whole-number quotients and remainders with up to four-digit dividends and one-digit divisors, using strategies based on place value, the properties of operations, and/or the relationship between multiplication and division. Illustrate and explain the calculation by using equations, rectangular arrays, and/or area models.</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4234" y="3453846"/>
            <a:ext cx="10435087" cy="1938992"/>
          </a:xfrm>
          <a:prstGeom prst="rect">
            <a:avLst/>
          </a:prstGeom>
        </p:spPr>
        <p:txBody>
          <a:bodyPr wrap="square">
            <a:spAutoFit/>
          </a:bodyPr>
          <a:lstStyle/>
          <a:p>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MGSE5.NBT.6</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Fluently divide up to 4-digit dividends and 2-digit divisors by using at least one of the following methods: strategies based on place value, the properties of operations, and/or the relationship between multiplication and division. Illustrate and explain the calculation by using equations or concrete models. (e.g., rectangular arrays, area models)</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8901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Division: </a:t>
            </a:r>
            <a:r>
              <a:rPr lang="en-US" dirty="0" smtClean="0"/>
              <a:t>The Algorithm</a:t>
            </a:r>
            <a:br>
              <a:rPr lang="en-US" dirty="0" smtClean="0"/>
            </a:br>
            <a:r>
              <a:rPr lang="en-US" dirty="0"/>
              <a:t/>
            </a:r>
            <a:br>
              <a:rPr lang="en-US" dirty="0"/>
            </a:br>
            <a:r>
              <a:rPr lang="en-US" dirty="0" smtClean="0"/>
              <a:t>But, why does it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9392" y="456784"/>
                <a:ext cx="7315200" cy="5120640"/>
              </a:xfrm>
            </p:spPr>
            <p:txBody>
              <a:bodyPr anchor="t">
                <a:normAutofit/>
              </a:bodyPr>
              <a:lstStyle/>
              <a:p>
                <a:pPr marL="0" indent="0">
                  <a:buNone/>
                </a:pPr>
                <a:r>
                  <a:rPr lang="en-US" sz="3200" dirty="0" smtClean="0"/>
                  <a:t>1,235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5 =</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9392" y="456784"/>
                <a:ext cx="7315200" cy="5120640"/>
              </a:xfrm>
              <a:blipFill>
                <a:blip r:embed="rId2"/>
                <a:stretch>
                  <a:fillRect l="-2167" t="-2500"/>
                </a:stretch>
              </a:blipFill>
            </p:spPr>
            <p:txBody>
              <a:bodyPr/>
              <a:lstStyle/>
              <a:p>
                <a:r>
                  <a:rPr lang="en-US">
                    <a:noFill/>
                  </a:rPr>
                  <a:t> </a:t>
                </a:r>
              </a:p>
            </p:txBody>
          </p:sp>
        </mc:Fallback>
      </mc:AlternateContent>
    </p:spTree>
    <p:extLst>
      <p:ext uri="{BB962C8B-B14F-4D97-AF65-F5344CB8AC3E}">
        <p14:creationId xmlns:p14="http://schemas.microsoft.com/office/powerpoint/2010/main" val="3951884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3.bp.blogspot.com/-sk1zE7Pt7Fo/VruJEWbnV6I/AAAAAAAAAFw/cIgOt0AGUq8/s1600/Untitled.png"/>
          <p:cNvPicPr/>
          <p:nvPr/>
        </p:nvPicPr>
        <p:blipFill rotWithShape="1">
          <a:blip r:embed="rId2">
            <a:extLst>
              <a:ext uri="{28A0092B-C50C-407E-A947-70E740481C1C}">
                <a14:useLocalDpi xmlns:a14="http://schemas.microsoft.com/office/drawing/2010/main" val="0"/>
              </a:ext>
            </a:extLst>
          </a:blip>
          <a:srcRect b="10889"/>
          <a:stretch/>
        </p:blipFill>
        <p:spPr bwMode="auto">
          <a:xfrm>
            <a:off x="2611863" y="1515230"/>
            <a:ext cx="7155180" cy="4069080"/>
          </a:xfrm>
          <a:prstGeom prst="rect">
            <a:avLst/>
          </a:prstGeom>
          <a:noFill/>
          <a:ln w="57150">
            <a:solidFill>
              <a:schemeClr val="accent2"/>
            </a:solidFill>
          </a:ln>
          <a:extLst>
            <a:ext uri="{53640926-AAD7-44D8-BBD7-CCE9431645EC}">
              <a14:shadowObscured xmlns:a14="http://schemas.microsoft.com/office/drawing/2010/main"/>
            </a:ext>
          </a:extLst>
        </p:spPr>
      </p:pic>
      <p:sp>
        <p:nvSpPr>
          <p:cNvPr id="3" name="TextBox 2"/>
          <p:cNvSpPr txBox="1"/>
          <p:nvPr/>
        </p:nvSpPr>
        <p:spPr>
          <a:xfrm>
            <a:off x="3191774" y="422694"/>
            <a:ext cx="5667554" cy="584775"/>
          </a:xfrm>
          <a:prstGeom prst="rect">
            <a:avLst/>
          </a:prstGeom>
          <a:noFill/>
        </p:spPr>
        <p:txBody>
          <a:bodyPr wrap="square" rtlCol="0">
            <a:spAutoFit/>
          </a:bodyPr>
          <a:lstStyle/>
          <a:p>
            <a:pPr algn="ctr"/>
            <a:r>
              <a:rPr lang="en-US" sz="3200" dirty="0" smtClean="0"/>
              <a:t>Multiple Representations</a:t>
            </a:r>
            <a:endParaRPr lang="en-US" sz="3200" dirty="0"/>
          </a:p>
        </p:txBody>
      </p:sp>
    </p:spTree>
    <p:extLst>
      <p:ext uri="{BB962C8B-B14F-4D97-AF65-F5344CB8AC3E}">
        <p14:creationId xmlns:p14="http://schemas.microsoft.com/office/powerpoint/2010/main" val="1351897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3" y="126309"/>
            <a:ext cx="2947482" cy="4601183"/>
          </a:xfrm>
        </p:spPr>
        <p:txBody>
          <a:bodyPr/>
          <a:lstStyle/>
          <a:p>
            <a:pPr algn="ctr"/>
            <a:r>
              <a:rPr lang="en-US" dirty="0" smtClean="0"/>
              <a:t>Division of Decimal Numbers</a:t>
            </a:r>
            <a:br>
              <a:rPr lang="en-US" dirty="0" smtClean="0"/>
            </a:b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02767" y="604380"/>
                <a:ext cx="7315200" cy="5120640"/>
              </a:xfrm>
            </p:spPr>
            <p:txBody>
              <a:bodyPr anchor="t">
                <a:normAutofit/>
              </a:bodyPr>
              <a:lstStyle/>
              <a:p>
                <a:pPr marL="0" indent="0">
                  <a:buNone/>
                </a:pPr>
                <a:r>
                  <a:rPr lang="en-US" sz="3200" dirty="0" smtClean="0"/>
                  <a:t>31.64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2 =</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02767" y="604380"/>
                <a:ext cx="7315200" cy="5120640"/>
              </a:xfrm>
              <a:blipFill>
                <a:blip r:embed="rId2"/>
                <a:stretch>
                  <a:fillRect l="-2167" t="-2500"/>
                </a:stretch>
              </a:blipFill>
            </p:spPr>
            <p:txBody>
              <a:bodyPr/>
              <a:lstStyle/>
              <a:p>
                <a:r>
                  <a:rPr lang="en-US">
                    <a:noFill/>
                  </a:rPr>
                  <a:t> </a:t>
                </a:r>
              </a:p>
            </p:txBody>
          </p:sp>
        </mc:Fallback>
      </mc:AlternateContent>
      <p:sp>
        <p:nvSpPr>
          <p:cNvPr id="4" name="TextBox 3"/>
          <p:cNvSpPr txBox="1"/>
          <p:nvPr/>
        </p:nvSpPr>
        <p:spPr>
          <a:xfrm>
            <a:off x="489223" y="3403754"/>
            <a:ext cx="2375121" cy="2062103"/>
          </a:xfrm>
          <a:prstGeom prst="rect">
            <a:avLst/>
          </a:prstGeom>
          <a:noFill/>
        </p:spPr>
        <p:txBody>
          <a:bodyPr wrap="square" rtlCol="0">
            <a:spAutoFit/>
          </a:bodyPr>
          <a:lstStyle/>
          <a:p>
            <a:pPr algn="ctr"/>
            <a:r>
              <a:rPr lang="en-US" sz="3200" b="1" dirty="0">
                <a:solidFill>
                  <a:schemeClr val="accent2"/>
                </a:solidFill>
              </a:rPr>
              <a:t>Where does the decimal go</a:t>
            </a:r>
            <a:r>
              <a:rPr lang="en-US" sz="3200" b="1" dirty="0" smtClean="0">
                <a:solidFill>
                  <a:schemeClr val="accent2"/>
                </a:solidFill>
              </a:rPr>
              <a:t>? Why?</a:t>
            </a:r>
            <a:endParaRPr lang="en-US" sz="3200" b="1" dirty="0">
              <a:solidFill>
                <a:schemeClr val="accent2"/>
              </a:solidFill>
            </a:endParaRPr>
          </a:p>
        </p:txBody>
      </p:sp>
      <p:sp>
        <p:nvSpPr>
          <p:cNvPr id="5" name="TextBox 4"/>
          <p:cNvSpPr txBox="1"/>
          <p:nvPr/>
        </p:nvSpPr>
        <p:spPr>
          <a:xfrm>
            <a:off x="9489875" y="230148"/>
            <a:ext cx="2128059" cy="1569660"/>
          </a:xfrm>
          <a:prstGeom prst="rect">
            <a:avLst/>
          </a:prstGeom>
          <a:noFill/>
        </p:spPr>
        <p:txBody>
          <a:bodyPr wrap="square" rtlCol="0">
            <a:spAutoFit/>
          </a:bodyPr>
          <a:lstStyle/>
          <a:p>
            <a:pPr algn="ctr"/>
            <a:r>
              <a:rPr lang="en-US" sz="2400" dirty="0" smtClean="0"/>
              <a:t>Purposeful digit choice in equation and divisor</a:t>
            </a:r>
            <a:endParaRPr lang="en-US" sz="2400" dirty="0"/>
          </a:p>
        </p:txBody>
      </p:sp>
    </p:spTree>
    <p:extLst>
      <p:ext uri="{BB962C8B-B14F-4D97-AF65-F5344CB8AC3E}">
        <p14:creationId xmlns:p14="http://schemas.microsoft.com/office/powerpoint/2010/main" val="24080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95800" y="2209800"/>
            <a:ext cx="2895600" cy="2209800"/>
            <a:chOff x="2971800" y="2209800"/>
            <a:chExt cx="2895600" cy="2209800"/>
          </a:xfrm>
        </p:grpSpPr>
        <p:cxnSp>
          <p:nvCxnSpPr>
            <p:cNvPr id="5" name="Straight Connector 4"/>
            <p:cNvCxnSpPr/>
            <p:nvPr/>
          </p:nvCxnSpPr>
          <p:spPr>
            <a:xfrm>
              <a:off x="2971800" y="2209800"/>
              <a:ext cx="0" cy="2209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997200" y="2215444"/>
              <a:ext cx="28702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648200" y="2215445"/>
            <a:ext cx="234875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0" b="0" i="0" u="none" strike="noStrike" kern="1200" cap="none" spc="0" normalizeH="0" baseline="0" noProof="0" dirty="0">
                <a:ln>
                  <a:noFill/>
                </a:ln>
                <a:solidFill>
                  <a:srgbClr val="C0504D">
                    <a:lumMod val="75000"/>
                  </a:srgbClr>
                </a:solidFill>
                <a:effectLst/>
                <a:uLnTx/>
                <a:uFillTx/>
                <a:latin typeface="Calibri"/>
                <a:ea typeface="+mn-ea"/>
                <a:cs typeface="+mn-cs"/>
              </a:rPr>
              <a:t>24</a:t>
            </a:r>
          </a:p>
        </p:txBody>
      </p:sp>
      <p:sp>
        <p:nvSpPr>
          <p:cNvPr id="11" name="TextBox 10"/>
          <p:cNvSpPr txBox="1"/>
          <p:nvPr/>
        </p:nvSpPr>
        <p:spPr>
          <a:xfrm>
            <a:off x="3072061" y="2251302"/>
            <a:ext cx="17526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9BBB59">
                    <a:lumMod val="50000"/>
                  </a:srgbClr>
                </a:solidFill>
                <a:effectLst/>
                <a:uLnTx/>
                <a:uFillTx/>
                <a:latin typeface="Calibri"/>
                <a:ea typeface="+mn-ea"/>
                <a:cs typeface="+mn-cs"/>
              </a:rPr>
              <a:t> </a:t>
            </a:r>
            <a:r>
              <a:rPr kumimoji="0" lang="en-US" sz="14000" b="0" i="0" u="none" strike="noStrike" kern="1200" cap="none" spc="0" normalizeH="0" baseline="0" noProof="0" dirty="0" smtClean="0">
                <a:ln>
                  <a:noFill/>
                </a:ln>
                <a:solidFill>
                  <a:srgbClr val="9BBB59">
                    <a:lumMod val="50000"/>
                  </a:srgbClr>
                </a:solidFill>
                <a:effectLst/>
                <a:uLnTx/>
                <a:uFillTx/>
                <a:latin typeface="Calibri"/>
                <a:ea typeface="+mn-ea"/>
                <a:cs typeface="+mn-cs"/>
              </a:rPr>
              <a:t>6</a:t>
            </a:r>
            <a:endParaRPr kumimoji="0" lang="en-US" sz="14000" b="0" i="0" u="none" strike="noStrike" kern="1200" cap="none" spc="0" normalizeH="0" baseline="0" noProof="0" dirty="0">
              <a:ln>
                <a:noFill/>
              </a:ln>
              <a:solidFill>
                <a:srgbClr val="9BBB59">
                  <a:lumMod val="50000"/>
                </a:srgbClr>
              </a:solidFill>
              <a:effectLst/>
              <a:uLnTx/>
              <a:uFillTx/>
              <a:latin typeface="Calibri"/>
              <a:ea typeface="+mn-ea"/>
              <a:cs typeface="+mn-cs"/>
            </a:endParaRPr>
          </a:p>
        </p:txBody>
      </p:sp>
      <p:sp>
        <p:nvSpPr>
          <p:cNvPr id="12" name="TextBox 11"/>
          <p:cNvSpPr txBox="1"/>
          <p:nvPr/>
        </p:nvSpPr>
        <p:spPr>
          <a:xfrm>
            <a:off x="5544163" y="443755"/>
            <a:ext cx="159173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0" b="0" i="0" u="none" strike="noStrike" kern="1200" cap="none" spc="0" normalizeH="0" baseline="0" noProof="0" dirty="0">
                <a:ln>
                  <a:noFill/>
                </a:ln>
                <a:solidFill>
                  <a:srgbClr val="F79646">
                    <a:lumMod val="75000"/>
                  </a:srgbClr>
                </a:solidFill>
                <a:effectLst/>
                <a:uLnTx/>
                <a:uFillTx/>
                <a:latin typeface="Calibri"/>
                <a:ea typeface="+mn-ea"/>
                <a:cs typeface="+mn-cs"/>
              </a:rPr>
              <a:t>4</a:t>
            </a:r>
          </a:p>
        </p:txBody>
      </p:sp>
      <p:sp>
        <p:nvSpPr>
          <p:cNvPr id="13" name="TextBox 12"/>
          <p:cNvSpPr txBox="1"/>
          <p:nvPr/>
        </p:nvSpPr>
        <p:spPr>
          <a:xfrm>
            <a:off x="914414" y="4495801"/>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BBB59">
                    <a:lumMod val="50000"/>
                  </a:srgbClr>
                </a:solidFill>
                <a:effectLst/>
                <a:uLnTx/>
                <a:uFillTx/>
                <a:latin typeface="Calibri"/>
                <a:ea typeface="+mn-ea"/>
                <a:cs typeface="+mn-cs"/>
              </a:rPr>
              <a:t>Size of group</a:t>
            </a:r>
          </a:p>
        </p:txBody>
      </p:sp>
      <p:cxnSp>
        <p:nvCxnSpPr>
          <p:cNvPr id="15" name="Straight Arrow Connector 14"/>
          <p:cNvCxnSpPr/>
          <p:nvPr/>
        </p:nvCxnSpPr>
        <p:spPr>
          <a:xfrm flipV="1">
            <a:off x="2926981" y="3810001"/>
            <a:ext cx="563505" cy="807282"/>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82968" y="4251746"/>
            <a:ext cx="34163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504D">
                    <a:lumMod val="75000"/>
                  </a:srgbClr>
                </a:solidFill>
                <a:effectLst/>
                <a:uLnTx/>
                <a:uFillTx/>
                <a:latin typeface="Calibri"/>
                <a:ea typeface="+mn-ea"/>
                <a:cs typeface="+mn-cs"/>
              </a:rPr>
              <a:t>Total Apples</a:t>
            </a:r>
          </a:p>
        </p:txBody>
      </p:sp>
      <p:cxnSp>
        <p:nvCxnSpPr>
          <p:cNvPr id="19" name="Straight Arrow Connector 18"/>
          <p:cNvCxnSpPr/>
          <p:nvPr/>
        </p:nvCxnSpPr>
        <p:spPr>
          <a:xfrm flipH="1" flipV="1">
            <a:off x="6705600" y="3525018"/>
            <a:ext cx="838200" cy="5699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74353" y="603837"/>
            <a:ext cx="254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Calibri"/>
                <a:ea typeface="+mn-ea"/>
                <a:cs typeface="+mn-cs"/>
              </a:rPr>
              <a:t>Number of groups</a:t>
            </a:r>
          </a:p>
        </p:txBody>
      </p:sp>
      <p:cxnSp>
        <p:nvCxnSpPr>
          <p:cNvPr id="22" name="Straight Arrow Connector 21"/>
          <p:cNvCxnSpPr/>
          <p:nvPr/>
        </p:nvCxnSpPr>
        <p:spPr>
          <a:xfrm flipH="1">
            <a:off x="6539753" y="1154763"/>
            <a:ext cx="914400" cy="3810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994" y="662578"/>
            <a:ext cx="798143" cy="1163756"/>
          </a:xfrm>
          <a:prstGeom prst="rect">
            <a:avLst/>
          </a:prstGeom>
        </p:spPr>
      </p:pic>
      <p:grpSp>
        <p:nvGrpSpPr>
          <p:cNvPr id="4" name="Group 3"/>
          <p:cNvGrpSpPr/>
          <p:nvPr/>
        </p:nvGrpSpPr>
        <p:grpSpPr>
          <a:xfrm>
            <a:off x="897872" y="5145329"/>
            <a:ext cx="2592614" cy="1603857"/>
            <a:chOff x="-34471" y="5257800"/>
            <a:chExt cx="2592614" cy="160385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 y="5257800"/>
              <a:ext cx="914400" cy="9144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257800"/>
              <a:ext cx="914400" cy="91440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743" y="5257800"/>
              <a:ext cx="914400" cy="91440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1" y="5947257"/>
              <a:ext cx="914400" cy="91440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65" y="5929392"/>
              <a:ext cx="914400" cy="91440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714" y="5947257"/>
              <a:ext cx="914400" cy="914400"/>
            </a:xfrm>
            <a:prstGeom prst="rect">
              <a:avLst/>
            </a:prstGeom>
          </p:spPr>
        </p:pic>
      </p:grpSp>
      <p:sp>
        <p:nvSpPr>
          <p:cNvPr id="2" name="TextBox 1"/>
          <p:cNvSpPr txBox="1"/>
          <p:nvPr/>
        </p:nvSpPr>
        <p:spPr>
          <a:xfrm>
            <a:off x="243840" y="320040"/>
            <a:ext cx="3413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Measurement Division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75305543"/>
      </p:ext>
    </p:extLst>
  </p:cSld>
  <p:clrMapOvr>
    <a:masterClrMapping/>
  </p:clrMapOvr>
  <mc:AlternateContent xmlns:mc="http://schemas.openxmlformats.org/markup-compatibility/2006" xmlns:p14="http://schemas.microsoft.com/office/powerpoint/2010/main">
    <mc:Choice Requires="p14">
      <p:transition spd="slow" p14:dur="2000" advTm="22424"/>
    </mc:Choice>
    <mc:Fallback xmlns="">
      <p:transition spd="slow" advTm="22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1000"/>
                                        <p:tgtEl>
                                          <p:spTgt spid="17"/>
                                        </p:tgtEl>
                                      </p:cBhvr>
                                    </p:animEffect>
                                  </p:childTnLst>
                                </p:cTn>
                              </p:par>
                              <p:par>
                                <p:cTn id="15" presetID="6"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1000"/>
                                        <p:tgtEl>
                                          <p:spTgt spid="15"/>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1000"/>
                                        <p:tgtEl>
                                          <p:spTgt spid="20"/>
                                        </p:tgtEl>
                                      </p:cBhvr>
                                    </p:animEffect>
                                  </p:childTnLst>
                                </p:cTn>
                              </p:par>
                              <p:par>
                                <p:cTn id="50" presetID="6"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10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Division: </a:t>
            </a:r>
            <a:r>
              <a:rPr lang="en-US" sz="3200" dirty="0" smtClean="0"/>
              <a:t/>
            </a:r>
            <a:br>
              <a:rPr lang="en-US" sz="3200" dirty="0" smtClean="0"/>
            </a:br>
            <a:r>
              <a:rPr lang="en-US" sz="3200" dirty="0" smtClean="0"/>
              <a:t/>
            </a:r>
            <a:br>
              <a:rPr lang="en-US" sz="3200" dirty="0" smtClean="0"/>
            </a:br>
            <a:r>
              <a:rPr lang="en-US" sz="3200" dirty="0" smtClean="0"/>
              <a:t>Partitive </a:t>
            </a:r>
            <a:br>
              <a:rPr lang="en-US" sz="3200" dirty="0" smtClean="0"/>
            </a:br>
            <a:r>
              <a:rPr lang="en-US" sz="3200" dirty="0" smtClean="0"/>
              <a:t>&amp; Measurement</a:t>
            </a:r>
            <a:br>
              <a:rPr lang="en-US" sz="3200" dirty="0" smtClean="0"/>
            </a:br>
            <a:r>
              <a:rPr lang="en-US" sz="3200" dirty="0" smtClean="0"/>
              <a:t>Models</a:t>
            </a:r>
            <a:br>
              <a:rPr lang="en-US" sz="3200" dirty="0" smtClean="0"/>
            </a:br>
            <a:r>
              <a:rPr lang="en-US" sz="3200" dirty="0"/>
              <a:t/>
            </a:r>
            <a:br>
              <a:rPr lang="en-US" sz="3200" dirty="0"/>
            </a:br>
            <a:r>
              <a:rPr lang="en-US" sz="3200" dirty="0" smtClean="0"/>
              <a:t>using</a:t>
            </a:r>
            <a:br>
              <a:rPr lang="en-US" sz="3200" dirty="0" smtClean="0"/>
            </a:br>
            <a:r>
              <a:rPr lang="en-US" sz="3200" dirty="0" smtClean="0"/>
              <a:t>Cuisenaire Rods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67769" y="451692"/>
                <a:ext cx="7416699" cy="5533056"/>
              </a:xfrm>
            </p:spPr>
            <p:txBody>
              <a:bodyPr anchor="t">
                <a:normAutofit/>
              </a:bodyPr>
              <a:lstStyle/>
              <a:p>
                <a:pPr marL="0" indent="0">
                  <a:buClr>
                    <a:schemeClr val="tx1"/>
                  </a:buClr>
                  <a:buNone/>
                </a:pPr>
                <a:r>
                  <a:rPr lang="en-US" sz="2800" dirty="0" smtClean="0">
                    <a:latin typeface="+mj-lt"/>
                  </a:rPr>
                  <a:t>1.  </a:t>
                </a:r>
                <a14:m>
                  <m:oMath xmlns:m="http://schemas.openxmlformats.org/officeDocument/2006/math">
                    <m:f>
                      <m:fPr>
                        <m:ctrlPr>
                          <a:rPr lang="en-US" sz="2800" i="1" smtClean="0">
                            <a:latin typeface="Cambria Math" panose="02040503050406030204" pitchFamily="18" charset="0"/>
                          </a:rPr>
                        </m:ctrlPr>
                      </m:fPr>
                      <m:num>
                        <m:r>
                          <a:rPr lang="en-US" sz="2800" b="0" i="0" smtClean="0">
                            <a:latin typeface="Cambria Math" panose="02040503050406030204" pitchFamily="18" charset="0"/>
                          </a:rPr>
                          <m:t>0.8</m:t>
                        </m:r>
                      </m:num>
                      <m:den>
                        <m:r>
                          <a:rPr lang="en-US" sz="2800" b="0" i="0" smtClean="0">
                            <a:latin typeface="Cambria Math" panose="02040503050406030204" pitchFamily="18" charset="0"/>
                          </a:rPr>
                          <m:t>4</m:t>
                        </m:r>
                      </m:den>
                    </m:f>
                  </m:oMath>
                </a14:m>
                <a:r>
                  <a:rPr lang="en-US" sz="2800" dirty="0" smtClean="0">
                    <a:latin typeface="+mj-lt"/>
                  </a:rPr>
                  <a:t>			5.  </a:t>
                </a:r>
                <a14:m>
                  <m:oMath xmlns:m="http://schemas.openxmlformats.org/officeDocument/2006/math">
                    <m:f>
                      <m:fPr>
                        <m:ctrlPr>
                          <a:rPr lang="en-US" sz="2800" i="1" smtClean="0">
                            <a:latin typeface="Cambria Math" panose="02040503050406030204" pitchFamily="18" charset="0"/>
                          </a:rPr>
                        </m:ctrlPr>
                      </m:fPr>
                      <m:num>
                        <m:r>
                          <a:rPr lang="en-US" sz="2800" b="0" i="0" smtClean="0">
                            <a:latin typeface="Cambria Math" panose="02040503050406030204" pitchFamily="18" charset="0"/>
                          </a:rPr>
                          <m:t>1.8</m:t>
                        </m:r>
                      </m:num>
                      <m:den>
                        <m:r>
                          <a:rPr lang="en-US" sz="2800" b="0" i="0" smtClean="0">
                            <a:latin typeface="Cambria Math" panose="02040503050406030204" pitchFamily="18" charset="0"/>
                          </a:rPr>
                          <m:t>0.</m:t>
                        </m:r>
                        <m:r>
                          <a:rPr lang="en-US" sz="2800" b="0" i="1" smtClean="0">
                            <a:latin typeface="Cambria Math" panose="02040503050406030204" pitchFamily="18" charset="0"/>
                          </a:rPr>
                          <m:t>9</m:t>
                        </m:r>
                      </m:den>
                    </m:f>
                  </m:oMath>
                </a14:m>
                <a:endParaRPr lang="en-US" sz="2800" dirty="0" smtClean="0">
                  <a:latin typeface="+mj-lt"/>
                </a:endParaRPr>
              </a:p>
              <a:p>
                <a:pPr marL="0" indent="0">
                  <a:buClr>
                    <a:schemeClr val="tx1"/>
                  </a:buClr>
                  <a:buNone/>
                </a:pPr>
                <a:endParaRPr lang="en-US" sz="2800" dirty="0">
                  <a:latin typeface="+mj-lt"/>
                </a:endParaRPr>
              </a:p>
              <a:p>
                <a:pPr marL="0" indent="0">
                  <a:buClr>
                    <a:schemeClr val="tx1"/>
                  </a:buClr>
                  <a:buNone/>
                </a:pPr>
                <a:r>
                  <a:rPr lang="en-US" sz="2800" dirty="0" smtClean="0">
                    <a:latin typeface="+mj-lt"/>
                  </a:rPr>
                  <a:t>2.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m:t>
                        </m:r>
                        <m:r>
                          <a:rPr lang="en-US" sz="2800" b="0" i="0" smtClean="0">
                            <a:latin typeface="Cambria Math" panose="02040503050406030204" pitchFamily="18" charset="0"/>
                          </a:rPr>
                          <m:t>8</m:t>
                        </m:r>
                      </m:num>
                      <m:den>
                        <m:r>
                          <a:rPr lang="en-US" sz="2800" b="0" i="0" smtClean="0">
                            <a:latin typeface="Cambria Math" panose="02040503050406030204" pitchFamily="18" charset="0"/>
                          </a:rPr>
                          <m:t>9</m:t>
                        </m:r>
                      </m:den>
                    </m:f>
                  </m:oMath>
                </a14:m>
                <a:r>
                  <a:rPr lang="en-US" sz="2800" dirty="0" smtClean="0">
                    <a:latin typeface="+mj-lt"/>
                  </a:rPr>
                  <a:t>	</a:t>
                </a:r>
              </a:p>
              <a:p>
                <a:pPr marL="0" indent="0">
                  <a:buClr>
                    <a:schemeClr val="tx1"/>
                  </a:buClr>
                  <a:buNone/>
                </a:pPr>
                <a:r>
                  <a:rPr lang="en-US" sz="2800" dirty="0" smtClean="0">
                    <a:latin typeface="+mj-lt"/>
                  </a:rPr>
                  <a:t>		</a:t>
                </a:r>
                <a:endParaRPr lang="en-US" sz="2800" dirty="0">
                  <a:latin typeface="+mj-lt"/>
                </a:endParaRPr>
              </a:p>
              <a:p>
                <a:pPr marL="0" indent="0">
                  <a:buClr>
                    <a:schemeClr val="tx1"/>
                  </a:buClr>
                  <a:buNone/>
                </a:pPr>
                <a:r>
                  <a:rPr lang="en-US" sz="2800" dirty="0" smtClean="0">
                    <a:latin typeface="+mj-lt"/>
                  </a:rPr>
                  <a:t>3.  </a:t>
                </a:r>
                <a14:m>
                  <m:oMath xmlns:m="http://schemas.openxmlformats.org/officeDocument/2006/math">
                    <m:f>
                      <m:fPr>
                        <m:ctrlPr>
                          <a:rPr lang="en-US" sz="2800" i="1" smtClean="0">
                            <a:latin typeface="Cambria Math" panose="02040503050406030204" pitchFamily="18" charset="0"/>
                          </a:rPr>
                        </m:ctrlPr>
                      </m:fPr>
                      <m:num>
                        <m:r>
                          <a:rPr lang="en-US" sz="2800" b="0" i="0" smtClean="0">
                            <a:latin typeface="Cambria Math" panose="02040503050406030204" pitchFamily="18" charset="0"/>
                          </a:rPr>
                          <m:t>1.5</m:t>
                        </m:r>
                      </m:num>
                      <m:den>
                        <m:r>
                          <a:rPr lang="en-US" sz="2800" b="0" i="0" smtClean="0">
                            <a:latin typeface="Cambria Math" panose="02040503050406030204" pitchFamily="18" charset="0"/>
                          </a:rPr>
                          <m:t>3</m:t>
                        </m:r>
                      </m:den>
                    </m:f>
                  </m:oMath>
                </a14:m>
                <a:r>
                  <a:rPr lang="en-US" sz="2800" dirty="0" smtClean="0">
                    <a:latin typeface="+mj-lt"/>
                  </a:rPr>
                  <a:t>			</a:t>
                </a:r>
              </a:p>
              <a:p>
                <a:pPr marL="0" indent="0">
                  <a:buClr>
                    <a:schemeClr val="tx1"/>
                  </a:buClr>
                  <a:buNone/>
                </a:pPr>
                <a:endParaRPr lang="en-US" sz="2800" dirty="0">
                  <a:latin typeface="+mj-lt"/>
                </a:endParaRPr>
              </a:p>
              <a:p>
                <a:pPr marL="0" indent="0">
                  <a:buClr>
                    <a:schemeClr val="tx1"/>
                  </a:buClr>
                  <a:buNone/>
                </a:pPr>
                <a:r>
                  <a:rPr lang="en-US" sz="2800" dirty="0" smtClean="0"/>
                  <a:t>4.  </a:t>
                </a:r>
                <a14:m>
                  <m:oMath xmlns:m="http://schemas.openxmlformats.org/officeDocument/2006/math">
                    <m:f>
                      <m:fPr>
                        <m:ctrlPr>
                          <a:rPr lang="en-US" sz="2800" i="1" smtClean="0">
                            <a:latin typeface="Cambria Math" panose="02040503050406030204" pitchFamily="18" charset="0"/>
                          </a:rPr>
                        </m:ctrlPr>
                      </m:fPr>
                      <m:num>
                        <m:r>
                          <a:rPr lang="en-US" sz="2800" b="0" i="0" smtClean="0">
                            <a:latin typeface="Cambria Math" panose="02040503050406030204" pitchFamily="18" charset="0"/>
                          </a:rPr>
                          <m:t>0.8</m:t>
                        </m:r>
                      </m:num>
                      <m:den>
                        <m:r>
                          <a:rPr lang="en-US" sz="2800" b="0" i="0" smtClean="0">
                            <a:latin typeface="Cambria Math" panose="02040503050406030204" pitchFamily="18" charset="0"/>
                          </a:rPr>
                          <m:t>0.4</m:t>
                        </m:r>
                      </m:den>
                    </m:f>
                  </m:oMath>
                </a14:m>
                <a:endParaRPr lang="en-US" sz="2800" dirty="0">
                  <a:latin typeface="+mj-lt"/>
                </a:endParaRPr>
              </a:p>
              <a:p>
                <a:pPr marL="457200" indent="-45720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67769" y="451692"/>
                <a:ext cx="7416699" cy="5533056"/>
              </a:xfrm>
              <a:blipFill>
                <a:blip r:embed="rId2"/>
                <a:stretch>
                  <a:fillRect l="-1643" t="-441"/>
                </a:stretch>
              </a:blipFill>
            </p:spPr>
            <p:txBody>
              <a:bodyPr/>
              <a:lstStyle/>
              <a:p>
                <a:r>
                  <a:rPr lang="en-US">
                    <a:noFill/>
                  </a:rPr>
                  <a:t> </a:t>
                </a:r>
              </a:p>
            </p:txBody>
          </p:sp>
        </mc:Fallback>
      </mc:AlternateContent>
      <p:sp>
        <p:nvSpPr>
          <p:cNvPr id="4" name="TextBox 3"/>
          <p:cNvSpPr txBox="1"/>
          <p:nvPr/>
        </p:nvSpPr>
        <p:spPr>
          <a:xfrm>
            <a:off x="6265560" y="2064058"/>
            <a:ext cx="4685212" cy="2308324"/>
          </a:xfrm>
          <a:prstGeom prst="rect">
            <a:avLst/>
          </a:prstGeom>
          <a:noFill/>
        </p:spPr>
        <p:txBody>
          <a:bodyPr wrap="square" rtlCol="0">
            <a:spAutoFit/>
          </a:bodyPr>
          <a:lstStyle/>
          <a:p>
            <a:pPr algn="ctr"/>
            <a:r>
              <a:rPr lang="en-US" sz="3600" dirty="0" smtClean="0">
                <a:solidFill>
                  <a:schemeClr val="accent2"/>
                </a:solidFill>
              </a:rPr>
              <a:t>Create a physical model and contextual example for each problem.</a:t>
            </a:r>
            <a:endParaRPr lang="en-US" sz="3600" dirty="0">
              <a:solidFill>
                <a:schemeClr val="accent2"/>
              </a:solidFill>
            </a:endParaRPr>
          </a:p>
        </p:txBody>
      </p:sp>
    </p:spTree>
    <p:extLst>
      <p:ext uri="{BB962C8B-B14F-4D97-AF65-F5344CB8AC3E}">
        <p14:creationId xmlns:p14="http://schemas.microsoft.com/office/powerpoint/2010/main" val="193185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294" y="161371"/>
            <a:ext cx="11703169" cy="2308324"/>
          </a:xfrm>
          <a:prstGeom prst="rect">
            <a:avLst/>
          </a:prstGeom>
        </p:spPr>
        <p:txBody>
          <a:bodyPr wrap="square">
            <a:spAutoFit/>
          </a:bodyPr>
          <a:lstStyle/>
          <a:p>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MGSE4.OA.5</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Generate a number or shape pattern that follows a given rule. Identify apparent features of the pattern that were not explicit in the rule itself. Explain informally why the pattern will continue to develop in this way. </a:t>
            </a:r>
            <a:r>
              <a:rPr lang="en-US" sz="2400" i="1" dirty="0">
                <a:latin typeface="Calibri" panose="020F0502020204030204" pitchFamily="34" charset="0"/>
                <a:ea typeface="Times New Roman" panose="02020603050405020304" pitchFamily="18" charset="0"/>
                <a:cs typeface="Times New Roman" panose="02020603050405020304" pitchFamily="18" charset="0"/>
              </a:rPr>
              <a:t>For example, given the rule “Add 3” and the starting number 1, generate terms in the resulting sequence and observe that the terms appear to alternate between odd and even numbers.</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83233" y="2469695"/>
            <a:ext cx="11586713" cy="1200329"/>
          </a:xfrm>
          <a:prstGeom prst="rect">
            <a:avLst/>
          </a:prstGeom>
        </p:spPr>
        <p:txBody>
          <a:bodyPr wrap="square">
            <a:spAutoFit/>
          </a:bodyPr>
          <a:lstStyle/>
          <a:p>
            <a:r>
              <a:rPr lang="en-US" sz="2400" b="1" dirty="0">
                <a:solidFill>
                  <a:schemeClr val="accent2"/>
                </a:solidFill>
              </a:rPr>
              <a:t>MGSE6.EE.6</a:t>
            </a:r>
            <a:r>
              <a:rPr lang="en-US" sz="2400" dirty="0"/>
              <a:t> Use variables to represent numbers and write expressions when solving a real-world or mathematical problem; understand that a variable can represent an unknown number, or, depending on the purpose at hand, any number in a specified set. </a:t>
            </a:r>
          </a:p>
        </p:txBody>
      </p:sp>
      <p:sp>
        <p:nvSpPr>
          <p:cNvPr id="6" name="Rectangle 5"/>
          <p:cNvSpPr/>
          <p:nvPr/>
        </p:nvSpPr>
        <p:spPr>
          <a:xfrm>
            <a:off x="-173967" y="4052057"/>
            <a:ext cx="12147430" cy="830997"/>
          </a:xfrm>
          <a:prstGeom prst="rect">
            <a:avLst/>
          </a:prstGeom>
        </p:spPr>
        <p:txBody>
          <a:bodyPr wrap="square">
            <a:spAutoFit/>
          </a:bodyPr>
          <a:lstStyle/>
          <a:p>
            <a:pPr marL="457200" marR="0">
              <a:spcBef>
                <a:spcPts val="0"/>
              </a:spcBef>
              <a:spcAft>
                <a:spcPts val="0"/>
              </a:spcAft>
            </a:pPr>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MGSE7.EE.4c</a:t>
            </a:r>
            <a:r>
              <a:rPr lang="en-US" sz="2400" dirty="0">
                <a:latin typeface="Calibri" panose="020F0502020204030204" pitchFamily="34" charset="0"/>
                <a:ea typeface="Times New Roman" panose="02020603050405020304" pitchFamily="18" charset="0"/>
                <a:cs typeface="Times New Roman" panose="02020603050405020304" pitchFamily="18" charset="0"/>
              </a:rPr>
              <a:t> Solve real-world and mathematical problems by writing and solving equations of the form </a:t>
            </a:r>
            <a:r>
              <a:rPr lang="en-US" sz="2400" dirty="0" err="1">
                <a:latin typeface="Calibri" panose="020F0502020204030204" pitchFamily="34" charset="0"/>
                <a:ea typeface="Times New Roman" panose="02020603050405020304" pitchFamily="18" charset="0"/>
                <a:cs typeface="Times New Roman" panose="02020603050405020304" pitchFamily="18" charset="0"/>
              </a:rPr>
              <a:t>x+p</a:t>
            </a:r>
            <a:r>
              <a:rPr lang="en-US" sz="2400" dirty="0">
                <a:latin typeface="Calibri" panose="020F0502020204030204" pitchFamily="34" charset="0"/>
                <a:ea typeface="Times New Roman" panose="02020603050405020304" pitchFamily="18" charset="0"/>
                <a:cs typeface="Times New Roman" panose="02020603050405020304" pitchFamily="18" charset="0"/>
              </a:rPr>
              <a:t> = q and </a:t>
            </a:r>
            <a:r>
              <a:rPr lang="en-US" sz="2400" dirty="0" err="1">
                <a:latin typeface="Calibri" panose="020F0502020204030204" pitchFamily="34" charset="0"/>
                <a:ea typeface="Times New Roman" panose="02020603050405020304" pitchFamily="18" charset="0"/>
                <a:cs typeface="Times New Roman" panose="02020603050405020304" pitchFamily="18" charset="0"/>
              </a:rPr>
              <a:t>px</a:t>
            </a:r>
            <a:r>
              <a:rPr lang="en-US" sz="2400" dirty="0">
                <a:latin typeface="Calibri" panose="020F0502020204030204" pitchFamily="34" charset="0"/>
                <a:ea typeface="Times New Roman" panose="02020603050405020304" pitchFamily="18" charset="0"/>
                <a:cs typeface="Times New Roman" panose="02020603050405020304" pitchFamily="18" charset="0"/>
              </a:rPr>
              <a:t> = q in which p and q are rational numbers.</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73967" y="5265087"/>
            <a:ext cx="10532853" cy="830997"/>
          </a:xfrm>
          <a:prstGeom prst="rect">
            <a:avLst/>
          </a:prstGeom>
        </p:spPr>
        <p:txBody>
          <a:bodyPr wrap="square">
            <a:spAutoFit/>
          </a:bodyPr>
          <a:lstStyle/>
          <a:p>
            <a:pPr indent="457200"/>
            <a:r>
              <a:rPr lang="en-US" sz="2400" b="1" dirty="0">
                <a:solidFill>
                  <a:schemeClr val="accent2"/>
                </a:solidFill>
                <a:latin typeface="Calibri" panose="020F0502020204030204" pitchFamily="34" charset="0"/>
                <a:ea typeface="Times New Roman" panose="02020603050405020304" pitchFamily="18" charset="0"/>
              </a:rPr>
              <a:t>MGSE8.EE.7</a:t>
            </a:r>
            <a:r>
              <a:rPr lang="en-US" sz="2400" b="1" dirty="0">
                <a:latin typeface="Calibri" panose="020F0502020204030204" pitchFamily="34" charset="0"/>
                <a:ea typeface="Times New Roman" panose="02020603050405020304" pitchFamily="18" charset="0"/>
              </a:rPr>
              <a:t> </a:t>
            </a:r>
            <a:r>
              <a:rPr lang="en-US" sz="2400" dirty="0">
                <a:latin typeface="Calibri" panose="020F0502020204030204" pitchFamily="34" charset="0"/>
                <a:ea typeface="Times New Roman" panose="02020603050405020304" pitchFamily="18" charset="0"/>
              </a:rPr>
              <a:t>Solve linear equations in one variable. </a:t>
            </a:r>
          </a:p>
          <a:p>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283233" y="5657671"/>
            <a:ext cx="11921707" cy="1200329"/>
          </a:xfrm>
          <a:prstGeom prst="rect">
            <a:avLst/>
          </a:prstGeom>
        </p:spPr>
        <p:txBody>
          <a:bodyPr wrap="square">
            <a:spAutoFit/>
          </a:bodyPr>
          <a:lstStyle/>
          <a:p>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b="1" dirty="0">
              <a:solidFill>
                <a:schemeClr val="accent2"/>
              </a:solidFill>
              <a:latin typeface="Times New Roman" panose="02020603050405020304" pitchFamily="18" charset="0"/>
              <a:ea typeface="Times New Roman" panose="02020603050405020304" pitchFamily="18" charset="0"/>
            </a:endParaRPr>
          </a:p>
          <a:p>
            <a:r>
              <a:rPr lang="en-US" sz="2400" b="1" dirty="0">
                <a:solidFill>
                  <a:schemeClr val="accent2"/>
                </a:solidFill>
                <a:latin typeface="Calibri" panose="020F0502020204030204" pitchFamily="34" charset="0"/>
                <a:ea typeface="Times New Roman" panose="02020603050405020304" pitchFamily="18" charset="0"/>
              </a:rPr>
              <a:t>MGSE8.EE.8 </a:t>
            </a:r>
            <a:r>
              <a:rPr lang="en-US" sz="2400" dirty="0">
                <a:latin typeface="Calibri" panose="020F0502020204030204" pitchFamily="34" charset="0"/>
                <a:ea typeface="Times New Roman" panose="02020603050405020304" pitchFamily="18" charset="0"/>
              </a:rPr>
              <a:t>Analyze and solve pairs of simultaneous linear equations (systems of linear equations). </a:t>
            </a:r>
            <a:endParaRPr lang="en-US"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7287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Sequences: </a:t>
            </a:r>
            <a:br>
              <a:rPr lang="en-US" dirty="0" smtClean="0"/>
            </a:br>
            <a:r>
              <a:rPr lang="en-US" dirty="0"/>
              <a:t/>
            </a:r>
            <a:br>
              <a:rPr lang="en-US" dirty="0"/>
            </a:br>
            <a:r>
              <a:rPr lang="en-US" dirty="0" smtClean="0"/>
              <a:t>Arithmetic </a:t>
            </a:r>
            <a:br>
              <a:rPr lang="en-US" dirty="0" smtClean="0"/>
            </a:br>
            <a:r>
              <a:rPr lang="en-US" dirty="0" smtClean="0"/>
              <a:t>vs</a:t>
            </a:r>
            <a:r>
              <a:rPr lang="en-US" dirty="0"/>
              <a:t>. </a:t>
            </a:r>
            <a:r>
              <a:rPr lang="en-US" dirty="0" smtClean="0"/>
              <a:t/>
            </a:r>
            <a:br>
              <a:rPr lang="en-US" dirty="0" smtClean="0"/>
            </a:br>
            <a:r>
              <a:rPr lang="en-US" dirty="0" smtClean="0"/>
              <a:t>Geometric</a:t>
            </a:r>
            <a:r>
              <a:rPr lang="en-US" dirty="0"/>
              <a:t/>
            </a:r>
            <a:br>
              <a:rPr lang="en-US" dirty="0"/>
            </a:br>
            <a:endParaRPr lang="en-US" dirty="0"/>
          </a:p>
        </p:txBody>
      </p:sp>
      <p:sp>
        <p:nvSpPr>
          <p:cNvPr id="3" name="Content Placeholder 2"/>
          <p:cNvSpPr>
            <a:spLocks noGrp="1"/>
          </p:cNvSpPr>
          <p:nvPr>
            <p:ph idx="1"/>
          </p:nvPr>
        </p:nvSpPr>
        <p:spPr>
          <a:xfrm>
            <a:off x="3623094" y="777843"/>
            <a:ext cx="7518241" cy="5120640"/>
          </a:xfrm>
        </p:spPr>
        <p:txBody>
          <a:bodyPr anchor="t">
            <a:noAutofit/>
          </a:bodyPr>
          <a:lstStyle/>
          <a:p>
            <a:r>
              <a:rPr lang="en-US" sz="2400" dirty="0" smtClean="0"/>
              <a:t>A </a:t>
            </a:r>
            <a:r>
              <a:rPr lang="en-US" sz="2400" dirty="0"/>
              <a:t>sequence is a set of numbers written in a particular order. </a:t>
            </a:r>
            <a:endParaRPr lang="en-US" sz="2400" baseline="-25000" dirty="0"/>
          </a:p>
          <a:p>
            <a:r>
              <a:rPr lang="en-US" sz="2400" dirty="0"/>
              <a:t>They each start with a particular first term, and then to get successive terms we just </a:t>
            </a:r>
            <a:r>
              <a:rPr lang="en-US" sz="2400" b="1" i="1" dirty="0">
                <a:solidFill>
                  <a:srgbClr val="C00000"/>
                </a:solidFill>
              </a:rPr>
              <a:t>add</a:t>
            </a:r>
            <a:r>
              <a:rPr lang="en-US" sz="2400" dirty="0"/>
              <a:t> a fixed value to the previous term. </a:t>
            </a:r>
            <a:endParaRPr lang="en-US" sz="2400" dirty="0" smtClean="0"/>
          </a:p>
          <a:p>
            <a:r>
              <a:rPr lang="en-US" sz="2400" dirty="0" smtClean="0"/>
              <a:t>So </a:t>
            </a:r>
            <a:r>
              <a:rPr lang="en-US" sz="2400" dirty="0"/>
              <a:t>the </a:t>
            </a:r>
            <a:r>
              <a:rPr lang="en-US" sz="2400" b="1" i="1" dirty="0">
                <a:solidFill>
                  <a:schemeClr val="accent2"/>
                </a:solidFill>
              </a:rPr>
              <a:t>difference</a:t>
            </a:r>
            <a:r>
              <a:rPr lang="en-US" sz="2400" dirty="0"/>
              <a:t> between consecutive terms in each sequence is a </a:t>
            </a:r>
            <a:r>
              <a:rPr lang="en-US" sz="2400" i="1" dirty="0">
                <a:solidFill>
                  <a:schemeClr val="accent2"/>
                </a:solidFill>
              </a:rPr>
              <a:t>constant</a:t>
            </a:r>
            <a:r>
              <a:rPr lang="en-US" sz="2400" dirty="0"/>
              <a:t>. </a:t>
            </a:r>
            <a:endParaRPr lang="en-US" sz="2400" dirty="0" smtClean="0"/>
          </a:p>
          <a:p>
            <a:endParaRPr lang="en-US" sz="2400" dirty="0" smtClean="0"/>
          </a:p>
          <a:p>
            <a:endParaRPr lang="en-US" sz="2400" baseline="-25000" dirty="0" smtClean="0"/>
          </a:p>
          <a:p>
            <a:endParaRPr lang="en-US" sz="2400" baseline="-25000" dirty="0"/>
          </a:p>
          <a:p>
            <a:r>
              <a:rPr lang="en-US" sz="2400" dirty="0"/>
              <a:t>A geometric </a:t>
            </a:r>
            <a:r>
              <a:rPr lang="en-US" sz="2400" dirty="0" smtClean="0"/>
              <a:t>sequence </a:t>
            </a:r>
            <a:r>
              <a:rPr lang="en-US" sz="2400" dirty="0"/>
              <a:t>is a sequence where each new term after the first is obtained by multiplying the preceding term by a constant r, called the </a:t>
            </a:r>
            <a:r>
              <a:rPr lang="en-US" sz="2400" b="1" i="1" dirty="0">
                <a:solidFill>
                  <a:srgbClr val="C00000"/>
                </a:solidFill>
              </a:rPr>
              <a:t>common ratio</a:t>
            </a:r>
            <a:r>
              <a:rPr lang="en-US" sz="2400" dirty="0"/>
              <a:t>. </a:t>
            </a:r>
            <a:endParaRPr lang="en-US" sz="2400" baseline="-25000" dirty="0"/>
          </a:p>
        </p:txBody>
      </p:sp>
    </p:spTree>
    <p:extLst>
      <p:ext uri="{BB962C8B-B14F-4D97-AF65-F5344CB8AC3E}">
        <p14:creationId xmlns:p14="http://schemas.microsoft.com/office/powerpoint/2010/main" val="153428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 Machine</a:t>
            </a:r>
            <a:endParaRPr lang="en-US" dirty="0"/>
          </a:p>
        </p:txBody>
      </p:sp>
      <p:sp>
        <p:nvSpPr>
          <p:cNvPr id="3" name="Content Placeholder 2"/>
          <p:cNvSpPr>
            <a:spLocks noGrp="1"/>
          </p:cNvSpPr>
          <p:nvPr>
            <p:ph idx="1"/>
          </p:nvPr>
        </p:nvSpPr>
        <p:spPr>
          <a:xfrm>
            <a:off x="3826136" y="864108"/>
            <a:ext cx="7315200" cy="5120640"/>
          </a:xfrm>
        </p:spPr>
        <p:txBody>
          <a:bodyPr anchor="t"/>
          <a:lstStyle/>
          <a:p>
            <a:r>
              <a:rPr lang="en-US" dirty="0">
                <a:hlinkClick r:id="rId2"/>
              </a:rPr>
              <a:t>https://</a:t>
            </a:r>
            <a:r>
              <a:rPr lang="en-US" dirty="0" smtClean="0">
                <a:hlinkClick r:id="rId2"/>
              </a:rPr>
              <a:t>phet.colorado.edu/sims/html/function-builder/latest/function-builder_en.html</a:t>
            </a:r>
            <a:endParaRPr lang="en-US" dirty="0" smtClean="0"/>
          </a:p>
          <a:p>
            <a:endParaRPr lang="en-US" dirty="0"/>
          </a:p>
          <a:p>
            <a:endParaRPr lang="en-US" dirty="0" smtClean="0"/>
          </a:p>
          <a:p>
            <a:r>
              <a:rPr lang="en-US" sz="3200" dirty="0"/>
              <a:t>A rule </a:t>
            </a:r>
            <a:r>
              <a:rPr lang="en-US" sz="3200" dirty="0" smtClean="0"/>
              <a:t>for matching </a:t>
            </a:r>
            <a:r>
              <a:rPr lang="en-US" sz="3200" dirty="0"/>
              <a:t>elements of two sets of numbers </a:t>
            </a:r>
            <a:r>
              <a:rPr lang="en-US" sz="3200" dirty="0" smtClean="0"/>
              <a:t> </a:t>
            </a:r>
          </a:p>
          <a:p>
            <a:r>
              <a:rPr lang="en-US" sz="3200" dirty="0" smtClean="0"/>
              <a:t> </a:t>
            </a:r>
            <a:r>
              <a:rPr lang="en-US" sz="3200" dirty="0"/>
              <a:t>A</a:t>
            </a:r>
            <a:r>
              <a:rPr lang="en-US" sz="3200" dirty="0" smtClean="0"/>
              <a:t>n </a:t>
            </a:r>
            <a:r>
              <a:rPr lang="en-US" sz="3200" dirty="0"/>
              <a:t>input value from the first set has only one output value in the second set</a:t>
            </a:r>
            <a:r>
              <a:rPr lang="en-US" sz="3200" dirty="0" smtClean="0"/>
              <a:t>.</a:t>
            </a:r>
          </a:p>
          <a:p>
            <a:r>
              <a:rPr lang="en-US" sz="3200" dirty="0" smtClean="0"/>
              <a:t>A </a:t>
            </a:r>
            <a:r>
              <a:rPr lang="en-US" sz="3200" b="1" i="1" dirty="0" smtClean="0">
                <a:solidFill>
                  <a:schemeClr val="accent2"/>
                </a:solidFill>
              </a:rPr>
              <a:t>relationship</a:t>
            </a:r>
            <a:endParaRPr lang="en-US" sz="3200" b="1" i="1" dirty="0">
              <a:solidFill>
                <a:schemeClr val="accent2"/>
              </a:solidFill>
            </a:endParaRPr>
          </a:p>
        </p:txBody>
      </p:sp>
    </p:spTree>
    <p:extLst>
      <p:ext uri="{BB962C8B-B14F-4D97-AF65-F5344CB8AC3E}">
        <p14:creationId xmlns:p14="http://schemas.microsoft.com/office/powerpoint/2010/main" val="3000362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Patterns Lead to Functions</a:t>
            </a:r>
            <a:endParaRPr lang="en-US" dirty="0"/>
          </a:p>
        </p:txBody>
      </p:sp>
      <p:pic>
        <p:nvPicPr>
          <p:cNvPr id="6" name="Picture 5"/>
          <p:cNvPicPr>
            <a:picLocks noChangeAspect="1"/>
          </p:cNvPicPr>
          <p:nvPr/>
        </p:nvPicPr>
        <p:blipFill rotWithShape="1">
          <a:blip r:embed="rId2"/>
          <a:srcRect t="2497" r="4742" b="12778"/>
          <a:stretch/>
        </p:blipFill>
        <p:spPr>
          <a:xfrm>
            <a:off x="4611267" y="301925"/>
            <a:ext cx="5507517" cy="5761992"/>
          </a:xfrm>
          <a:prstGeom prst="rect">
            <a:avLst/>
          </a:prstGeom>
        </p:spPr>
      </p:pic>
    </p:spTree>
    <p:extLst>
      <p:ext uri="{BB962C8B-B14F-4D97-AF65-F5344CB8AC3E}">
        <p14:creationId xmlns:p14="http://schemas.microsoft.com/office/powerpoint/2010/main" val="1263979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What’s My Rule?</a:t>
            </a:r>
            <a:br>
              <a:rPr lang="en-US" sz="3200" dirty="0" smtClean="0"/>
            </a:br>
            <a:r>
              <a:rPr lang="en-US" sz="3200" dirty="0" smtClean="0"/>
              <a:t> </a:t>
            </a:r>
            <a:br>
              <a:rPr lang="en-US" sz="3200" dirty="0" smtClean="0"/>
            </a:br>
            <a:r>
              <a:rPr lang="en-US" sz="3200" dirty="0" smtClean="0"/>
              <a:t>A Verbal </a:t>
            </a:r>
            <a:r>
              <a:rPr lang="en-US" sz="2800" dirty="0" smtClean="0"/>
              <a:t>Representation</a:t>
            </a:r>
            <a:r>
              <a:rPr lang="en-US" sz="3200" dirty="0" smtClean="0"/>
              <a:t> of the </a:t>
            </a:r>
            <a:br>
              <a:rPr lang="en-US" sz="3200" dirty="0" smtClean="0"/>
            </a:br>
            <a:r>
              <a:rPr lang="en-US" sz="3200" dirty="0" smtClean="0"/>
              <a:t>Relationship Between the Step Number and the Total</a:t>
            </a:r>
            <a:endParaRPr lang="en-US" sz="3200" dirty="0"/>
          </a:p>
        </p:txBody>
      </p:sp>
      <p:sp>
        <p:nvSpPr>
          <p:cNvPr id="3" name="Content Placeholder 2"/>
          <p:cNvSpPr>
            <a:spLocks noGrp="1"/>
          </p:cNvSpPr>
          <p:nvPr>
            <p:ph idx="1"/>
          </p:nvPr>
        </p:nvSpPr>
        <p:spPr>
          <a:xfrm>
            <a:off x="3474719" y="221381"/>
            <a:ext cx="8191099" cy="6882063"/>
          </a:xfrm>
        </p:spPr>
        <p:txBody>
          <a:bodyPr anchor="t">
            <a:noAutofit/>
          </a:bodyPr>
          <a:lstStyle/>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p>
          <a:p>
            <a:pPr marL="457200" indent="-457200">
              <a:buFont typeface="+mj-lt"/>
              <a:buAutoNum type="alphaLcPeriod"/>
            </a:pPr>
            <a:r>
              <a:rPr lang="en-US" sz="3600" dirty="0" smtClean="0"/>
              <a:t>_________________</a:t>
            </a:r>
            <a:endParaRPr lang="en-US" sz="3600" dirty="0" smtClean="0"/>
          </a:p>
        </p:txBody>
      </p:sp>
    </p:spTree>
    <p:extLst>
      <p:ext uri="{BB962C8B-B14F-4D97-AF65-F5344CB8AC3E}">
        <p14:creationId xmlns:p14="http://schemas.microsoft.com/office/powerpoint/2010/main" val="1164903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Input-Output Tables</a:t>
            </a:r>
            <a:br>
              <a:rPr lang="en-US" dirty="0" smtClean="0"/>
            </a:br>
            <a:r>
              <a:rPr lang="en-US" dirty="0" smtClean="0"/>
              <a:t>A-D</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3139245455"/>
              </p:ext>
            </p:extLst>
          </p:nvPr>
        </p:nvGraphicFramePr>
        <p:xfrm>
          <a:off x="3829051" y="74673"/>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23" name="Rectangle 22"/>
          <p:cNvSpPr/>
          <p:nvPr/>
        </p:nvSpPr>
        <p:spPr>
          <a:xfrm>
            <a:off x="3829051" y="2793047"/>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47184622"/>
              </p:ext>
            </p:extLst>
          </p:nvPr>
        </p:nvGraphicFramePr>
        <p:xfrm>
          <a:off x="8181976" y="74673"/>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27" name="Rectangle 26"/>
          <p:cNvSpPr/>
          <p:nvPr/>
        </p:nvSpPr>
        <p:spPr>
          <a:xfrm>
            <a:off x="8181976" y="2793047"/>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967952084"/>
              </p:ext>
            </p:extLst>
          </p:nvPr>
        </p:nvGraphicFramePr>
        <p:xfrm>
          <a:off x="3814765" y="3564950"/>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29" name="Rectangle 28"/>
          <p:cNvSpPr/>
          <p:nvPr/>
        </p:nvSpPr>
        <p:spPr>
          <a:xfrm>
            <a:off x="3814765" y="6283324"/>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1160797262"/>
              </p:ext>
            </p:extLst>
          </p:nvPr>
        </p:nvGraphicFramePr>
        <p:xfrm>
          <a:off x="8181976" y="3564950"/>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31" name="Rectangle 30"/>
          <p:cNvSpPr/>
          <p:nvPr/>
        </p:nvSpPr>
        <p:spPr>
          <a:xfrm>
            <a:off x="8181976" y="6283324"/>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314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Input-Output </a:t>
            </a:r>
            <a:r>
              <a:rPr lang="en-US" dirty="0" smtClean="0"/>
              <a:t>Tables</a:t>
            </a:r>
            <a:br>
              <a:rPr lang="en-US" dirty="0" smtClean="0"/>
            </a:br>
            <a:r>
              <a:rPr lang="en-US" dirty="0" smtClean="0"/>
              <a:t>E-H</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72736880"/>
              </p:ext>
            </p:extLst>
          </p:nvPr>
        </p:nvGraphicFramePr>
        <p:xfrm>
          <a:off x="3829051" y="57421"/>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9" name="Rectangle 8"/>
          <p:cNvSpPr/>
          <p:nvPr/>
        </p:nvSpPr>
        <p:spPr>
          <a:xfrm>
            <a:off x="3829051" y="2775795"/>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59683681"/>
              </p:ext>
            </p:extLst>
          </p:nvPr>
        </p:nvGraphicFramePr>
        <p:xfrm>
          <a:off x="8286751" y="57421"/>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11" name="Rectangle 10"/>
          <p:cNvSpPr/>
          <p:nvPr/>
        </p:nvSpPr>
        <p:spPr>
          <a:xfrm>
            <a:off x="8286751" y="2775795"/>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3997761"/>
              </p:ext>
            </p:extLst>
          </p:nvPr>
        </p:nvGraphicFramePr>
        <p:xfrm>
          <a:off x="3829051" y="3564950"/>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“G”</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13" name="Rectangle 12"/>
          <p:cNvSpPr/>
          <p:nvPr/>
        </p:nvSpPr>
        <p:spPr>
          <a:xfrm>
            <a:off x="3829051" y="6283324"/>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159590599"/>
              </p:ext>
            </p:extLst>
          </p:nvPr>
        </p:nvGraphicFramePr>
        <p:xfrm>
          <a:off x="8286751" y="3564950"/>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15" name="Rectangle 14"/>
          <p:cNvSpPr/>
          <p:nvPr/>
        </p:nvSpPr>
        <p:spPr>
          <a:xfrm>
            <a:off x="8286751" y="6283324"/>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71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krehbiel\Desktop\New Picture.png"/>
          <p:cNvPicPr>
            <a:picLocks noGrp="1" noChangeAspect="1" noChangeArrowheads="1"/>
          </p:cNvPicPr>
          <p:nvPr>
            <p:ph idx="1"/>
          </p:nvPr>
        </p:nvPicPr>
        <p:blipFill>
          <a:blip r:embed="rId2"/>
          <a:srcRect/>
          <a:stretch>
            <a:fillRect/>
          </a:stretch>
        </p:blipFill>
        <p:spPr bwMode="auto">
          <a:xfrm>
            <a:off x="3986030" y="785963"/>
            <a:ext cx="7080616" cy="5121275"/>
          </a:xfrm>
          <a:prstGeom prst="rect">
            <a:avLst/>
          </a:prstGeom>
          <a:noFill/>
        </p:spPr>
      </p:pic>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6" y="1798750"/>
            <a:ext cx="3667362" cy="954898"/>
          </a:xfrm>
          <a:prstGeom prst="rect">
            <a:avLst/>
          </a:prstGeom>
        </p:spPr>
      </p:pic>
      <p:pic>
        <p:nvPicPr>
          <p:cNvPr id="6" name="Picture 5"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727" y="3428560"/>
            <a:ext cx="1426406" cy="2032289"/>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9269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Input-Output </a:t>
            </a:r>
            <a:r>
              <a:rPr lang="en-US" dirty="0" smtClean="0"/>
              <a:t>Table I</a:t>
            </a:r>
            <a:r>
              <a:rPr lang="en-US" dirty="0"/>
              <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0427678"/>
              </p:ext>
            </p:extLst>
          </p:nvPr>
        </p:nvGraphicFramePr>
        <p:xfrm>
          <a:off x="4225866" y="894183"/>
          <a:ext cx="2983525" cy="2718374"/>
        </p:xfrm>
        <a:graphic>
          <a:graphicData uri="http://schemas.openxmlformats.org/drawingml/2006/table">
            <a:tbl>
              <a:tblPr firstRow="1" firstCol="1" bandRow="1"/>
              <a:tblGrid>
                <a:gridCol w="994047">
                  <a:extLst>
                    <a:ext uri="{9D8B030D-6E8A-4147-A177-3AD203B41FA5}">
                      <a16:colId xmlns:a16="http://schemas.microsoft.com/office/drawing/2014/main" val="937920154"/>
                    </a:ext>
                  </a:extLst>
                </a:gridCol>
                <a:gridCol w="994739">
                  <a:extLst>
                    <a:ext uri="{9D8B030D-6E8A-4147-A177-3AD203B41FA5}">
                      <a16:colId xmlns:a16="http://schemas.microsoft.com/office/drawing/2014/main" val="3253023875"/>
                    </a:ext>
                  </a:extLst>
                </a:gridCol>
                <a:gridCol w="994739">
                  <a:extLst>
                    <a:ext uri="{9D8B030D-6E8A-4147-A177-3AD203B41FA5}">
                      <a16:colId xmlns:a16="http://schemas.microsoft.com/office/drawing/2014/main" val="2642202516"/>
                    </a:ext>
                  </a:extLst>
                </a:gridCol>
              </a:tblGrid>
              <a:tr h="539932">
                <a:tc>
                  <a:txBody>
                    <a:bodyPr/>
                    <a:lstStyle/>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Input</a:t>
                      </a:r>
                      <a:endParaRPr lang="en-US" sz="14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Math Story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Output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69382028"/>
                  </a:ext>
                </a:extLst>
              </a:tr>
              <a:tr h="558646">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85727105"/>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12040981"/>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09397153"/>
                  </a:ext>
                </a:extLst>
              </a:tr>
              <a:tr h="539932">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22165462"/>
                  </a:ext>
                </a:extLst>
              </a:tr>
            </a:tbl>
          </a:graphicData>
        </a:graphic>
      </p:graphicFrame>
      <p:sp>
        <p:nvSpPr>
          <p:cNvPr id="7" name="Rectangle 6"/>
          <p:cNvSpPr/>
          <p:nvPr/>
        </p:nvSpPr>
        <p:spPr>
          <a:xfrm>
            <a:off x="4225866" y="3612557"/>
            <a:ext cx="2983525" cy="5746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000000"/>
                </a:solidFill>
                <a:effectLst/>
                <a:ea typeface="Calibri" panose="020F0502020204030204" pitchFamily="34" charset="0"/>
                <a:cs typeface="Times New Roman" panose="02020603050405020304" pitchFamily="18" charset="0"/>
              </a:rPr>
              <a:t>Rule:</a:t>
            </a:r>
            <a:endParaRPr lang="en-US"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509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Formula </a:t>
            </a:r>
            <a:br>
              <a:rPr lang="en-US" dirty="0" smtClean="0"/>
            </a:br>
            <a:r>
              <a:rPr lang="en-US" dirty="0" smtClean="0"/>
              <a:t>for </a:t>
            </a:r>
            <a:br>
              <a:rPr lang="en-US" dirty="0" smtClean="0"/>
            </a:br>
            <a:r>
              <a:rPr lang="en-US" dirty="0" smtClean="0"/>
              <a:t>an </a:t>
            </a:r>
            <a:br>
              <a:rPr lang="en-US" dirty="0" smtClean="0"/>
            </a:br>
            <a:r>
              <a:rPr lang="en-US" dirty="0" smtClean="0"/>
              <a:t>Arithmetic Sequence</a:t>
            </a:r>
            <a:endParaRPr lang="en-US" dirty="0"/>
          </a:p>
        </p:txBody>
      </p:sp>
      <p:sp>
        <p:nvSpPr>
          <p:cNvPr id="3" name="Content Placeholder 2"/>
          <p:cNvSpPr>
            <a:spLocks noGrp="1"/>
          </p:cNvSpPr>
          <p:nvPr>
            <p:ph idx="1"/>
          </p:nvPr>
        </p:nvSpPr>
        <p:spPr>
          <a:xfrm>
            <a:off x="3397718" y="192505"/>
            <a:ext cx="8595359" cy="6665495"/>
          </a:xfrm>
        </p:spPr>
        <p:txBody>
          <a:bodyPr anchor="t">
            <a:normAutofit fontScale="77500" lnSpcReduction="20000"/>
          </a:bodyPr>
          <a:lstStyle/>
          <a:p>
            <a:r>
              <a:rPr lang="en-US" sz="4000" dirty="0"/>
              <a:t>An arithmetic </a:t>
            </a:r>
            <a:r>
              <a:rPr lang="en-US" sz="4000" dirty="0" smtClean="0"/>
              <a:t>sequence can </a:t>
            </a:r>
            <a:r>
              <a:rPr lang="en-US" sz="4000" dirty="0"/>
              <a:t>be defined by an explicit formula in </a:t>
            </a:r>
            <a:r>
              <a:rPr lang="en-US" sz="4000" dirty="0" smtClean="0"/>
              <a:t>which… </a:t>
            </a:r>
          </a:p>
          <a:p>
            <a:endParaRPr lang="en-US" sz="4000" dirty="0">
              <a:solidFill>
                <a:schemeClr val="accent2"/>
              </a:solidFill>
            </a:endParaRPr>
          </a:p>
          <a:p>
            <a:pPr marL="0" indent="0" algn="ctr">
              <a:buNone/>
            </a:pPr>
            <a:r>
              <a:rPr lang="en-US" sz="4600" b="1" dirty="0" smtClean="0">
                <a:solidFill>
                  <a:schemeClr val="accent2"/>
                </a:solidFill>
              </a:rPr>
              <a:t>a</a:t>
            </a:r>
            <a:r>
              <a:rPr lang="en-US" sz="4600" b="1" dirty="0">
                <a:solidFill>
                  <a:schemeClr val="accent2"/>
                </a:solidFill>
              </a:rPr>
              <a:t> </a:t>
            </a:r>
            <a:r>
              <a:rPr lang="en-US" sz="4600" b="1" baseline="-25000" dirty="0">
                <a:solidFill>
                  <a:schemeClr val="accent2"/>
                </a:solidFill>
              </a:rPr>
              <a:t>n</a:t>
            </a:r>
            <a:r>
              <a:rPr lang="en-US" sz="4600" b="1" dirty="0">
                <a:solidFill>
                  <a:schemeClr val="accent2"/>
                </a:solidFill>
              </a:rPr>
              <a:t> = d (n - 1) + c </a:t>
            </a:r>
            <a:endParaRPr lang="en-US" sz="4600" b="1" dirty="0" smtClean="0">
              <a:solidFill>
                <a:schemeClr val="accent2"/>
              </a:solidFill>
            </a:endParaRPr>
          </a:p>
          <a:p>
            <a:pPr marL="0" indent="0">
              <a:buNone/>
            </a:pPr>
            <a:endParaRPr lang="en-US" sz="4000" dirty="0" smtClean="0"/>
          </a:p>
          <a:p>
            <a:r>
              <a:rPr lang="en-US" sz="4000" b="1" i="1" dirty="0" smtClean="0">
                <a:solidFill>
                  <a:schemeClr val="accent2"/>
                </a:solidFill>
              </a:rPr>
              <a:t>d</a:t>
            </a:r>
            <a:r>
              <a:rPr lang="en-US" sz="4000" dirty="0" smtClean="0"/>
              <a:t> </a:t>
            </a:r>
            <a:r>
              <a:rPr lang="en-US" sz="4000" dirty="0"/>
              <a:t>is the common difference between consecutive </a:t>
            </a:r>
            <a:r>
              <a:rPr lang="en-US" sz="4000" dirty="0" smtClean="0"/>
              <a:t>terms</a:t>
            </a:r>
          </a:p>
          <a:p>
            <a:endParaRPr lang="en-US" sz="4000" dirty="0" smtClean="0"/>
          </a:p>
          <a:p>
            <a:r>
              <a:rPr lang="en-US" sz="4000" b="1" i="1" dirty="0" smtClean="0">
                <a:solidFill>
                  <a:schemeClr val="accent2"/>
                </a:solidFill>
              </a:rPr>
              <a:t> c </a:t>
            </a:r>
            <a:r>
              <a:rPr lang="en-US" sz="4000" b="1" i="1" dirty="0">
                <a:solidFill>
                  <a:schemeClr val="accent2"/>
                </a:solidFill>
              </a:rPr>
              <a:t>= a </a:t>
            </a:r>
            <a:r>
              <a:rPr lang="en-US" sz="4000" b="1" i="1" baseline="-25000" dirty="0">
                <a:solidFill>
                  <a:schemeClr val="accent2"/>
                </a:solidFill>
              </a:rPr>
              <a:t>1</a:t>
            </a:r>
            <a:r>
              <a:rPr lang="en-US" sz="4000" dirty="0"/>
              <a:t> </a:t>
            </a:r>
            <a:endParaRPr lang="en-US" sz="4000" dirty="0" smtClean="0"/>
          </a:p>
          <a:p>
            <a:endParaRPr lang="en-US" sz="4000" dirty="0"/>
          </a:p>
          <a:p>
            <a:r>
              <a:rPr lang="en-US" sz="4000" dirty="0" smtClean="0"/>
              <a:t>How </a:t>
            </a:r>
            <a:r>
              <a:rPr lang="en-US" sz="4000" dirty="0"/>
              <a:t>does this formula relate to y=</a:t>
            </a:r>
            <a:r>
              <a:rPr lang="en-US" sz="4000" dirty="0" err="1"/>
              <a:t>mx+b</a:t>
            </a:r>
            <a:endParaRPr lang="en-US" sz="4000" dirty="0"/>
          </a:p>
          <a:p>
            <a:endParaRPr lang="en-US" sz="4000" dirty="0"/>
          </a:p>
          <a:p>
            <a:r>
              <a:rPr lang="en-US" sz="4000" dirty="0"/>
              <a:t>What is the intuitive way of writing the arithmetic sequence formula?</a:t>
            </a:r>
          </a:p>
          <a:p>
            <a:endParaRPr lang="en-US" sz="4000" dirty="0"/>
          </a:p>
        </p:txBody>
      </p:sp>
    </p:spTree>
    <p:extLst>
      <p:ext uri="{BB962C8B-B14F-4D97-AF65-F5344CB8AC3E}">
        <p14:creationId xmlns:p14="http://schemas.microsoft.com/office/powerpoint/2010/main" val="2259125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Vocabulary </a:t>
            </a:r>
            <a:br>
              <a:rPr lang="en-US" dirty="0" smtClean="0"/>
            </a:br>
            <a:r>
              <a:rPr lang="en-US" dirty="0" smtClean="0"/>
              <a:t>of </a:t>
            </a:r>
            <a:br>
              <a:rPr lang="en-US" dirty="0" smtClean="0"/>
            </a:br>
            <a:r>
              <a:rPr lang="en-US" dirty="0" smtClean="0"/>
              <a:t>Linear</a:t>
            </a:r>
            <a:br>
              <a:rPr lang="en-US" dirty="0" smtClean="0"/>
            </a:br>
            <a:r>
              <a:rPr lang="en-US" dirty="0" smtClean="0"/>
              <a:t>Functions</a:t>
            </a:r>
            <a:endParaRPr lang="en-US" dirty="0"/>
          </a:p>
        </p:txBody>
      </p:sp>
      <p:sp>
        <p:nvSpPr>
          <p:cNvPr id="3" name="Content Placeholder 2"/>
          <p:cNvSpPr>
            <a:spLocks noGrp="1"/>
          </p:cNvSpPr>
          <p:nvPr>
            <p:ph idx="1"/>
          </p:nvPr>
        </p:nvSpPr>
        <p:spPr>
          <a:xfrm>
            <a:off x="3416880" y="0"/>
            <a:ext cx="8576197" cy="5120640"/>
          </a:xfrm>
        </p:spPr>
        <p:txBody>
          <a:bodyPr anchor="t">
            <a:noAutofit/>
          </a:bodyPr>
          <a:lstStyle/>
          <a:p>
            <a:endParaRPr lang="en-US" sz="2800" dirty="0" smtClean="0"/>
          </a:p>
          <a:p>
            <a:r>
              <a:rPr lang="en-US" sz="2400" dirty="0" smtClean="0"/>
              <a:t>Relationship 		</a:t>
            </a:r>
            <a:endParaRPr lang="en-US" sz="2400" dirty="0"/>
          </a:p>
          <a:p>
            <a:r>
              <a:rPr lang="en-US" sz="2400" dirty="0" smtClean="0"/>
              <a:t>Step number</a:t>
            </a:r>
          </a:p>
          <a:p>
            <a:r>
              <a:rPr lang="en-US" sz="2400" dirty="0" smtClean="0"/>
              <a:t>Direction Variation</a:t>
            </a:r>
          </a:p>
          <a:p>
            <a:r>
              <a:rPr lang="en-US" sz="2400" dirty="0" smtClean="0"/>
              <a:t>Slope-intercept form</a:t>
            </a:r>
          </a:p>
          <a:p>
            <a:r>
              <a:rPr lang="en-US" sz="2400" dirty="0" smtClean="0"/>
              <a:t>Constant</a:t>
            </a:r>
          </a:p>
          <a:p>
            <a:r>
              <a:rPr lang="en-US" sz="2400" dirty="0" smtClean="0"/>
              <a:t>Constant of proportionality; Rate of change </a:t>
            </a:r>
          </a:p>
          <a:p>
            <a:r>
              <a:rPr lang="en-US" sz="2400" dirty="0"/>
              <a:t>S</a:t>
            </a:r>
            <a:r>
              <a:rPr lang="en-US" sz="2400" dirty="0" smtClean="0"/>
              <a:t>lope</a:t>
            </a:r>
          </a:p>
          <a:p>
            <a:r>
              <a:rPr lang="en-US" sz="2400" dirty="0" smtClean="0"/>
              <a:t>y-intercept    (Merriam-</a:t>
            </a:r>
            <a:r>
              <a:rPr lang="en-US" sz="2400" dirty="0"/>
              <a:t>W</a:t>
            </a:r>
            <a:r>
              <a:rPr lang="en-US" sz="2400" dirty="0" smtClean="0"/>
              <a:t>ebster: to gain possession of)</a:t>
            </a:r>
            <a:endParaRPr lang="en-US" sz="2400" dirty="0"/>
          </a:p>
          <a:p>
            <a:r>
              <a:rPr lang="en-US" sz="2400" dirty="0" smtClean="0"/>
              <a:t>Total</a:t>
            </a:r>
            <a:endParaRPr lang="en-US" sz="2400" dirty="0"/>
          </a:p>
          <a:p>
            <a:r>
              <a:rPr lang="en-US" sz="2400" dirty="0"/>
              <a:t>“nth” </a:t>
            </a:r>
            <a:r>
              <a:rPr lang="en-US" sz="2400" dirty="0" smtClean="0"/>
              <a:t>term</a:t>
            </a:r>
          </a:p>
          <a:p>
            <a:r>
              <a:rPr lang="en-US" sz="2400" dirty="0" smtClean="0"/>
              <a:t>Recursive</a:t>
            </a:r>
            <a:endParaRPr lang="en-US" sz="2400" dirty="0"/>
          </a:p>
          <a:p>
            <a:r>
              <a:rPr lang="en-US" sz="2400" dirty="0" smtClean="0"/>
              <a:t>Explicit</a:t>
            </a:r>
            <a:endParaRPr lang="en-US" sz="2400" dirty="0"/>
          </a:p>
        </p:txBody>
      </p:sp>
    </p:spTree>
    <p:extLst>
      <p:ext uri="{BB962C8B-B14F-4D97-AF65-F5344CB8AC3E}">
        <p14:creationId xmlns:p14="http://schemas.microsoft.com/office/powerpoint/2010/main" val="3356859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coefficient of  the</a:t>
            </a:r>
            <a:br>
              <a:rPr lang="en-US" dirty="0" smtClean="0"/>
            </a:br>
            <a:r>
              <a:rPr lang="en-US" dirty="0" smtClean="0"/>
              <a:t> “x” variable</a:t>
            </a:r>
            <a:endParaRPr lang="en-US" dirty="0"/>
          </a:p>
        </p:txBody>
      </p:sp>
      <p:sp>
        <p:nvSpPr>
          <p:cNvPr id="3" name="Content Placeholder 2"/>
          <p:cNvSpPr>
            <a:spLocks noGrp="1"/>
          </p:cNvSpPr>
          <p:nvPr>
            <p:ph idx="1"/>
          </p:nvPr>
        </p:nvSpPr>
        <p:spPr/>
        <p:txBody>
          <a:bodyPr anchor="t">
            <a:normAutofit/>
          </a:bodyPr>
          <a:lstStyle/>
          <a:p>
            <a:r>
              <a:rPr lang="en-US" sz="2800" dirty="0" smtClean="0"/>
              <a:t>What is the purpose of this coefficient?</a:t>
            </a:r>
          </a:p>
        </p:txBody>
      </p:sp>
    </p:spTree>
    <p:extLst>
      <p:ext uri="{BB962C8B-B14F-4D97-AF65-F5344CB8AC3E}">
        <p14:creationId xmlns:p14="http://schemas.microsoft.com/office/powerpoint/2010/main" val="320146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3869268" y="864108"/>
            <a:ext cx="7901554" cy="5120640"/>
          </a:xfrm>
        </p:spPr>
        <p:txBody>
          <a:bodyPr/>
          <a:lstStyle/>
          <a:p>
            <a:pPr marL="0" indent="0">
              <a:buNone/>
            </a:pPr>
            <a:r>
              <a:rPr lang="en-US" sz="4800" dirty="0"/>
              <a:t>"Struggling in mathematics is not the enemy </a:t>
            </a:r>
            <a:r>
              <a:rPr lang="en-US" sz="4800" dirty="0" smtClean="0"/>
              <a:t>any </a:t>
            </a:r>
            <a:r>
              <a:rPr lang="en-US" sz="4800" dirty="0"/>
              <a:t>more than sweating </a:t>
            </a:r>
            <a:r>
              <a:rPr lang="en-US" sz="4800" dirty="0" smtClean="0"/>
              <a:t>is in basketball</a:t>
            </a:r>
            <a:r>
              <a:rPr lang="en-US" sz="4800" dirty="0"/>
              <a:t>. </a:t>
            </a:r>
            <a:r>
              <a:rPr lang="en-US" sz="4800" dirty="0" smtClean="0"/>
              <a:t>                         It </a:t>
            </a:r>
            <a:r>
              <a:rPr lang="en-US" sz="4800" dirty="0"/>
              <a:t>is a clear sign that you are </a:t>
            </a:r>
            <a:r>
              <a:rPr lang="en-US" sz="4800" i="1" dirty="0">
                <a:solidFill>
                  <a:schemeClr val="accent2"/>
                </a:solidFill>
              </a:rPr>
              <a:t>in the game</a:t>
            </a:r>
            <a:r>
              <a:rPr lang="en-US" sz="4800" dirty="0"/>
              <a:t>."</a:t>
            </a:r>
          </a:p>
          <a:p>
            <a:endParaRPr lang="en-US" dirty="0"/>
          </a:p>
        </p:txBody>
      </p:sp>
    </p:spTree>
    <p:extLst>
      <p:ext uri="{BB962C8B-B14F-4D97-AF65-F5344CB8AC3E}">
        <p14:creationId xmlns:p14="http://schemas.microsoft.com/office/powerpoint/2010/main" val="308606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898" y="3663690"/>
            <a:ext cx="11366741" cy="2677656"/>
          </a:xfrm>
          <a:prstGeom prst="rect">
            <a:avLst/>
          </a:prstGeom>
        </p:spPr>
        <p:txBody>
          <a:bodyPr wrap="square">
            <a:spAutoFit/>
          </a:bodyPr>
          <a:lstStyle/>
          <a:p>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MGSE5.NBT.7</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Add, subtract, multiply, and divide decimals to hundredths, using concrete models or drawings and strategies based on place value, properties of operations, and/or the relationship between addition and subtraction; relate the strategy to a written method and explain the reasoning used.</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en-US" sz="24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MGSE6.NS.3</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Fluently add, subtract, multiply, and divide multi-digit decimals using the standard algorithm for each operation.</a:t>
            </a:r>
            <a:endParaRPr lang="en-US"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40898" y="64041"/>
                <a:ext cx="11297727" cy="3202287"/>
              </a:xfrm>
              <a:prstGeom prst="rect">
                <a:avLst/>
              </a:prstGeom>
            </p:spPr>
            <p:txBody>
              <a:bodyPr wrap="square">
                <a:spAutoFit/>
              </a:bodyPr>
              <a:lstStyle/>
              <a:p>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MGSE4.NF.6</a:t>
                </a:r>
                <a:r>
                  <a:rPr lang="en-US" sz="2400" dirty="0">
                    <a:latin typeface="Calibri" panose="020F0502020204030204" pitchFamily="34" charset="0"/>
                    <a:ea typeface="Calibri" panose="020F0502020204030204" pitchFamily="34" charset="0"/>
                    <a:cs typeface="Times New Roman" panose="02020603050405020304" pitchFamily="18" charset="0"/>
                  </a:rPr>
                  <a:t> Use decimal notation for fractions with denominators 10 or 100. For example, rewrite 0.62 as </a:t>
                </a:r>
                <a14:m>
                  <m:oMath xmlns:m="http://schemas.openxmlformats.org/officeDocument/2006/math">
                    <m:f>
                      <m:fPr>
                        <m:ctrlPr>
                          <a:rPr lang="en-US" sz="2400" i="1">
                            <a:latin typeface="Cambria Math" panose="02040503050406030204" pitchFamily="18" charset="0"/>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62</m:t>
                        </m:r>
                      </m:num>
                      <m:den>
                        <m:r>
                          <a:rPr lang="en-US" sz="2400" i="1">
                            <a:latin typeface="Cambria Math" panose="02040503050406030204" pitchFamily="18" charset="0"/>
                            <a:ea typeface="Times New Roman" panose="02020603050405020304" pitchFamily="18" charset="0"/>
                          </a:rPr>
                          <m:t>100</m:t>
                        </m:r>
                      </m:den>
                    </m:f>
                  </m:oMath>
                </a14:m>
                <a:r>
                  <a:rPr lang="en-US" sz="2400" dirty="0">
                    <a:latin typeface="Calibri" panose="020F0502020204030204" pitchFamily="34" charset="0"/>
                    <a:ea typeface="Calibri" panose="020F0502020204030204" pitchFamily="34" charset="0"/>
                    <a:cs typeface="Times New Roman" panose="02020603050405020304" pitchFamily="18" charset="0"/>
                  </a:rPr>
                  <a:t>; describe a length as 0.62 meters; locate 0.62 on a number line diagram. </a:t>
                </a:r>
              </a:p>
              <a:p>
                <a:endParaRPr lang="en-US" sz="2400" dirty="0">
                  <a:solidFill>
                    <a:schemeClr val="accent2"/>
                  </a:solidFill>
                  <a:latin typeface="Times New Roman" panose="02020603050405020304" pitchFamily="18" charset="0"/>
                  <a:ea typeface="Calibri" panose="020F0502020204030204" pitchFamily="34" charset="0"/>
                </a:endParaRPr>
              </a:p>
              <a:p>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MGSE4.NF.7 </a:t>
                </a:r>
                <a:r>
                  <a:rPr lang="en-US" sz="2400" dirty="0">
                    <a:latin typeface="Calibri" panose="020F0502020204030204" pitchFamily="34" charset="0"/>
                    <a:ea typeface="Calibri" panose="020F0502020204030204" pitchFamily="34" charset="0"/>
                    <a:cs typeface="Times New Roman" panose="02020603050405020304" pitchFamily="18" charset="0"/>
                  </a:rPr>
                  <a:t>Compare two decimals to hundredths by reasoning about their size. Recognize that comparisons are valid only when the two decimals refer to the same whole. Record the results of comparisons with the symbols &gt;, =, or &lt;, and justify the conclusions, e.g., by using a visual model. </a:t>
                </a:r>
              </a:p>
            </p:txBody>
          </p:sp>
        </mc:Choice>
        <mc:Fallback xmlns="">
          <p:sp>
            <p:nvSpPr>
              <p:cNvPr id="3" name="Rectangle 2"/>
              <p:cNvSpPr>
                <a:spLocks noRot="1" noChangeAspect="1" noMove="1" noResize="1" noEditPoints="1" noAdjustHandles="1" noChangeArrowheads="1" noChangeShapeType="1" noTextEdit="1"/>
              </p:cNvSpPr>
              <p:nvPr/>
            </p:nvSpPr>
            <p:spPr>
              <a:xfrm>
                <a:off x="140898" y="64041"/>
                <a:ext cx="11297727" cy="3202287"/>
              </a:xfrm>
              <a:prstGeom prst="rect">
                <a:avLst/>
              </a:prstGeom>
              <a:blipFill>
                <a:blip r:embed="rId2"/>
                <a:stretch>
                  <a:fillRect l="-809" t="-1524" b="-3429"/>
                </a:stretch>
              </a:blipFill>
            </p:spPr>
            <p:txBody>
              <a:bodyPr/>
              <a:lstStyle/>
              <a:p>
                <a:r>
                  <a:rPr lang="en-US">
                    <a:noFill/>
                  </a:rPr>
                  <a:t> </a:t>
                </a:r>
              </a:p>
            </p:txBody>
          </p:sp>
        </mc:Fallback>
      </mc:AlternateContent>
    </p:spTree>
    <p:extLst>
      <p:ext uri="{BB962C8B-B14F-4D97-AF65-F5344CB8AC3E}">
        <p14:creationId xmlns:p14="http://schemas.microsoft.com/office/powerpoint/2010/main" val="381024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 </a:t>
            </a:r>
            <a:br>
              <a:rPr lang="en-US" dirty="0" smtClean="0"/>
            </a:br>
            <a:r>
              <a:rPr lang="en-US" dirty="0" smtClean="0"/>
              <a:t>of </a:t>
            </a:r>
            <a:br>
              <a:rPr lang="en-US" dirty="0" smtClean="0"/>
            </a:br>
            <a:r>
              <a:rPr lang="en-US" dirty="0" smtClean="0"/>
              <a:t>Decimal Numbers</a:t>
            </a:r>
            <a:endParaRPr lang="en-US" dirty="0"/>
          </a:p>
        </p:txBody>
      </p:sp>
      <p:sp>
        <p:nvSpPr>
          <p:cNvPr id="3" name="Content Placeholder 2"/>
          <p:cNvSpPr>
            <a:spLocks noGrp="1"/>
          </p:cNvSpPr>
          <p:nvPr>
            <p:ph idx="1"/>
          </p:nvPr>
        </p:nvSpPr>
        <p:spPr>
          <a:xfrm>
            <a:off x="3869268" y="864108"/>
            <a:ext cx="7008641" cy="429854"/>
          </a:xfrm>
        </p:spPr>
        <p:txBody>
          <a:bodyPr anchor="t">
            <a:noAutofit/>
          </a:bodyPr>
          <a:lstStyle/>
          <a:p>
            <a:r>
              <a:rPr lang="en-US" sz="4000" dirty="0" smtClean="0">
                <a:solidFill>
                  <a:schemeClr val="tx1"/>
                </a:solidFill>
              </a:rPr>
              <a:t>Why must we “line up” our decimals in addition problems?</a:t>
            </a:r>
            <a:endParaRPr lang="en-US" sz="4000" dirty="0">
              <a:solidFill>
                <a:schemeClr val="tx1"/>
              </a:solidFill>
            </a:endParaRPr>
          </a:p>
        </p:txBody>
      </p:sp>
    </p:spTree>
    <p:extLst>
      <p:ext uri="{BB962C8B-B14F-4D97-AF65-F5344CB8AC3E}">
        <p14:creationId xmlns:p14="http://schemas.microsoft.com/office/powerpoint/2010/main" val="362332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73" y="2715939"/>
            <a:ext cx="2809374" cy="977994"/>
          </a:xfrm>
        </p:spPr>
        <p:txBody>
          <a:bodyPr>
            <a:noAutofit/>
          </a:bodyPr>
          <a:lstStyle/>
          <a:p>
            <a:pPr algn="ctr"/>
            <a:r>
              <a:rPr lang="en-US" sz="4400" dirty="0"/>
              <a:t>What </a:t>
            </a:r>
            <a:r>
              <a:rPr lang="en-US" sz="4400" dirty="0" smtClean="0"/>
              <a:t/>
            </a:r>
            <a:br>
              <a:rPr lang="en-US" sz="4400" dirty="0" smtClean="0"/>
            </a:br>
            <a:r>
              <a:rPr lang="en-US" sz="4400" dirty="0" smtClean="0"/>
              <a:t>is </a:t>
            </a:r>
            <a:br>
              <a:rPr lang="en-US" sz="4400" dirty="0" smtClean="0"/>
            </a:br>
            <a:r>
              <a:rPr lang="en-US" sz="4400" dirty="0" smtClean="0"/>
              <a:t>Addition</a:t>
            </a:r>
            <a:r>
              <a:rPr lang="en-US" sz="4400" dirty="0"/>
              <a:t>?</a:t>
            </a:r>
          </a:p>
        </p:txBody>
      </p:sp>
      <p:sp>
        <p:nvSpPr>
          <p:cNvPr id="3" name="Content Placeholder 2"/>
          <p:cNvSpPr>
            <a:spLocks noGrp="1"/>
          </p:cNvSpPr>
          <p:nvPr>
            <p:ph idx="1"/>
          </p:nvPr>
        </p:nvSpPr>
        <p:spPr>
          <a:xfrm>
            <a:off x="4477111" y="219969"/>
            <a:ext cx="7125112" cy="4051437"/>
          </a:xfrm>
        </p:spPr>
        <p:txBody>
          <a:bodyPr anchor="t"/>
          <a:lstStyle/>
          <a:p>
            <a:r>
              <a:rPr lang="en-US" sz="3200" dirty="0" smtClean="0">
                <a:solidFill>
                  <a:schemeClr val="tx1"/>
                </a:solidFill>
              </a:rPr>
              <a:t>The putting together of like things</a:t>
            </a:r>
          </a:p>
          <a:p>
            <a:endParaRPr lang="en-US" sz="3200" dirty="0">
              <a:solidFill>
                <a:schemeClr val="tx1"/>
              </a:solidFill>
            </a:endParaRP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2"/>
          <a:stretch>
            <a:fillRect/>
          </a:stretch>
        </p:blipFill>
        <p:spPr>
          <a:xfrm>
            <a:off x="3657601" y="1036085"/>
            <a:ext cx="2619375" cy="1743075"/>
          </a:xfrm>
          <a:prstGeom prst="rect">
            <a:avLst/>
          </a:prstGeom>
          <a:solidFill>
            <a:srgbClr val="92D050"/>
          </a:solidFill>
          <a:ln w="38100">
            <a:solidFill>
              <a:srgbClr val="92D050"/>
            </a:solidFill>
          </a:ln>
        </p:spPr>
      </p:pic>
      <p:pic>
        <p:nvPicPr>
          <p:cNvPr id="7" name="Picture 6"/>
          <p:cNvPicPr>
            <a:picLocks noChangeAspect="1"/>
          </p:cNvPicPr>
          <p:nvPr/>
        </p:nvPicPr>
        <p:blipFill>
          <a:blip r:embed="rId3"/>
          <a:stretch>
            <a:fillRect/>
          </a:stretch>
        </p:blipFill>
        <p:spPr>
          <a:xfrm>
            <a:off x="3795411" y="3406150"/>
            <a:ext cx="1730513" cy="1730513"/>
          </a:xfrm>
          <a:prstGeom prst="rect">
            <a:avLst/>
          </a:prstGeom>
          <a:solidFill>
            <a:srgbClr val="92D050"/>
          </a:solidFill>
          <a:ln w="38100">
            <a:solidFill>
              <a:srgbClr val="92D050"/>
            </a:solidFill>
          </a:ln>
        </p:spPr>
      </p:pic>
      <p:pic>
        <p:nvPicPr>
          <p:cNvPr id="9" name="Picture 8"/>
          <p:cNvPicPr>
            <a:picLocks noChangeAspect="1"/>
          </p:cNvPicPr>
          <p:nvPr/>
        </p:nvPicPr>
        <p:blipFill rotWithShape="1">
          <a:blip r:embed="rId4"/>
          <a:srcRect l="3306" t="9877" r="4132" b="11111"/>
          <a:stretch/>
        </p:blipFill>
        <p:spPr>
          <a:xfrm>
            <a:off x="7645740" y="1277794"/>
            <a:ext cx="2133600" cy="1219200"/>
          </a:xfrm>
          <a:prstGeom prst="rect">
            <a:avLst/>
          </a:prstGeom>
          <a:solidFill>
            <a:srgbClr val="00B050"/>
          </a:solidFill>
          <a:ln w="38100">
            <a:solidFill>
              <a:srgbClr val="00B050"/>
            </a:solidFill>
          </a:ln>
        </p:spPr>
      </p:pic>
      <p:pic>
        <p:nvPicPr>
          <p:cNvPr id="10" name="Picture 9"/>
          <p:cNvPicPr>
            <a:picLocks noChangeAspect="1"/>
          </p:cNvPicPr>
          <p:nvPr/>
        </p:nvPicPr>
        <p:blipFill rotWithShape="1">
          <a:blip r:embed="rId5"/>
          <a:srcRect t="5633" b="11942"/>
          <a:stretch/>
        </p:blipFill>
        <p:spPr>
          <a:xfrm>
            <a:off x="9323992" y="2925096"/>
            <a:ext cx="2133600" cy="1295401"/>
          </a:xfrm>
          <a:prstGeom prst="rect">
            <a:avLst/>
          </a:prstGeom>
          <a:solidFill>
            <a:srgbClr val="00B050"/>
          </a:solidFill>
          <a:ln w="38100">
            <a:solidFill>
              <a:srgbClr val="00B050"/>
            </a:solidFill>
          </a:ln>
        </p:spPr>
      </p:pic>
      <p:pic>
        <p:nvPicPr>
          <p:cNvPr id="12" name="Picture 11"/>
          <p:cNvPicPr>
            <a:picLocks noChangeAspect="1"/>
          </p:cNvPicPr>
          <p:nvPr/>
        </p:nvPicPr>
        <p:blipFill>
          <a:blip r:embed="rId6"/>
          <a:stretch>
            <a:fillRect/>
          </a:stretch>
        </p:blipFill>
        <p:spPr>
          <a:xfrm>
            <a:off x="8505201" y="5216085"/>
            <a:ext cx="2857500" cy="1428750"/>
          </a:xfrm>
          <a:prstGeom prst="rect">
            <a:avLst/>
          </a:prstGeom>
          <a:solidFill>
            <a:srgbClr val="00B050"/>
          </a:solidFill>
          <a:ln w="38100">
            <a:solidFill>
              <a:srgbClr val="00B050"/>
            </a:solidFill>
          </a:ln>
        </p:spPr>
      </p:pic>
      <p:pic>
        <p:nvPicPr>
          <p:cNvPr id="13" name="Picture 12"/>
          <p:cNvPicPr>
            <a:picLocks noChangeAspect="1"/>
          </p:cNvPicPr>
          <p:nvPr/>
        </p:nvPicPr>
        <p:blipFill rotWithShape="1">
          <a:blip r:embed="rId7"/>
          <a:srcRect t="4399" b="10894"/>
          <a:stretch/>
        </p:blipFill>
        <p:spPr>
          <a:xfrm>
            <a:off x="5736568" y="5329231"/>
            <a:ext cx="2200275" cy="1371600"/>
          </a:xfrm>
          <a:prstGeom prst="rect">
            <a:avLst/>
          </a:prstGeom>
          <a:solidFill>
            <a:srgbClr val="00B050"/>
          </a:solidFill>
          <a:ln w="38100">
            <a:solidFill>
              <a:srgbClr val="00B050"/>
            </a:solidFill>
          </a:ln>
        </p:spPr>
      </p:pic>
      <p:pic>
        <p:nvPicPr>
          <p:cNvPr id="14" name="Content Placeholder 13"/>
          <p:cNvPicPr>
            <a:picLocks noChangeAspect="1"/>
          </p:cNvPicPr>
          <p:nvPr/>
        </p:nvPicPr>
        <p:blipFill rotWithShape="1">
          <a:blip r:embed="rId8"/>
          <a:srcRect b="13954"/>
          <a:stretch/>
        </p:blipFill>
        <p:spPr>
          <a:xfrm>
            <a:off x="6114539" y="2979969"/>
            <a:ext cx="2872711" cy="2023327"/>
          </a:xfrm>
          <a:prstGeom prst="rect">
            <a:avLst/>
          </a:prstGeom>
          <a:solidFill>
            <a:srgbClr val="C00000"/>
          </a:solidFill>
          <a:ln w="41275">
            <a:solidFill>
              <a:schemeClr val="accent2"/>
            </a:solidFill>
          </a:ln>
        </p:spPr>
      </p:pic>
    </p:spTree>
    <p:extLst>
      <p:ext uri="{BB962C8B-B14F-4D97-AF65-F5344CB8AC3E}">
        <p14:creationId xmlns:p14="http://schemas.microsoft.com/office/powerpoint/2010/main" val="360341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Decimal Numbers</a:t>
            </a:r>
            <a:br>
              <a:rPr lang="en-US" dirty="0" smtClean="0"/>
            </a:br>
            <a:r>
              <a:rPr lang="en-US" dirty="0" smtClean="0"/>
              <a:t>(Estimate first!)</a:t>
            </a:r>
            <a:endParaRPr lang="en-US" dirty="0"/>
          </a:p>
        </p:txBody>
      </p:sp>
      <p:sp>
        <p:nvSpPr>
          <p:cNvPr id="3" name="Content Placeholder 2"/>
          <p:cNvSpPr>
            <a:spLocks noGrp="1"/>
          </p:cNvSpPr>
          <p:nvPr>
            <p:ph idx="1"/>
          </p:nvPr>
        </p:nvSpPr>
        <p:spPr/>
        <p:txBody>
          <a:bodyPr anchor="t">
            <a:normAutofit/>
          </a:bodyPr>
          <a:lstStyle/>
          <a:p>
            <a:pPr marL="457200" indent="-457200">
              <a:buFont typeface="+mj-lt"/>
              <a:buAutoNum type="arabicPeriod"/>
            </a:pPr>
            <a:r>
              <a:rPr lang="en-US" sz="3600" dirty="0" smtClean="0"/>
              <a:t>0.43 </a:t>
            </a:r>
            <a:r>
              <a:rPr lang="en-US" sz="3600" dirty="0"/>
              <a:t>+ 0.51</a:t>
            </a:r>
          </a:p>
          <a:p>
            <a:pPr marL="457200" indent="-457200">
              <a:buFont typeface="+mj-lt"/>
              <a:buAutoNum type="arabicPeriod"/>
            </a:pPr>
            <a:endParaRPr lang="en-US" sz="3600" dirty="0" smtClean="0"/>
          </a:p>
          <a:p>
            <a:pPr marL="457200" indent="-457200">
              <a:buFont typeface="+mj-lt"/>
              <a:buAutoNum type="arabicPeriod"/>
            </a:pPr>
            <a:r>
              <a:rPr lang="en-US" sz="3600" dirty="0" smtClean="0"/>
              <a:t>56.25 + 1.87</a:t>
            </a:r>
          </a:p>
          <a:p>
            <a:pPr marL="457200" indent="-457200">
              <a:buFont typeface="+mj-lt"/>
              <a:buAutoNum type="arabicPeriod"/>
            </a:pPr>
            <a:endParaRPr lang="en-US" sz="3600" dirty="0"/>
          </a:p>
          <a:p>
            <a:pPr marL="457200" indent="-457200">
              <a:buFont typeface="+mj-lt"/>
              <a:buAutoNum type="arabicPeriod"/>
            </a:pPr>
            <a:r>
              <a:rPr lang="en-US" sz="3600" dirty="0" smtClean="0"/>
              <a:t>9.875 + 0.34</a:t>
            </a:r>
          </a:p>
          <a:p>
            <a:pPr marL="457200" indent="-457200">
              <a:buFont typeface="+mj-lt"/>
              <a:buAutoNum type="arabicPeriod"/>
            </a:pPr>
            <a:endParaRPr lang="en-US" sz="3600" dirty="0"/>
          </a:p>
          <a:p>
            <a:pPr marL="457200" indent="-457200">
              <a:buFont typeface="+mj-lt"/>
              <a:buAutoNum type="arabicPeriod"/>
            </a:pPr>
            <a:r>
              <a:rPr lang="en-US" sz="3600" dirty="0" smtClean="0"/>
              <a:t>0.87+ 0.3</a:t>
            </a:r>
            <a:endParaRPr lang="en-US" sz="3600" dirty="0"/>
          </a:p>
        </p:txBody>
      </p:sp>
    </p:spTree>
    <p:extLst>
      <p:ext uri="{BB962C8B-B14F-4D97-AF65-F5344CB8AC3E}">
        <p14:creationId xmlns:p14="http://schemas.microsoft.com/office/powerpoint/2010/main" val="3412381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07521" y="1737054"/>
            <a:ext cx="4391025" cy="4505325"/>
          </a:xfrm>
          <a:prstGeom prst="rect">
            <a:avLst/>
          </a:prstGeom>
        </p:spPr>
      </p:pic>
      <p:pic>
        <p:nvPicPr>
          <p:cNvPr id="5" name="Picture 4"/>
          <p:cNvPicPr>
            <a:picLocks noChangeAspect="1"/>
          </p:cNvPicPr>
          <p:nvPr/>
        </p:nvPicPr>
        <p:blipFill>
          <a:blip r:embed="rId4"/>
          <a:stretch>
            <a:fillRect/>
          </a:stretch>
        </p:blipFill>
        <p:spPr>
          <a:xfrm>
            <a:off x="638174" y="3254329"/>
            <a:ext cx="2847975" cy="2873749"/>
          </a:xfrm>
          <a:prstGeom prst="rect">
            <a:avLst/>
          </a:prstGeom>
        </p:spPr>
      </p:pic>
      <p:pic>
        <p:nvPicPr>
          <p:cNvPr id="6" name="Picture 5"/>
          <p:cNvPicPr>
            <a:picLocks noChangeAspect="1"/>
          </p:cNvPicPr>
          <p:nvPr/>
        </p:nvPicPr>
        <p:blipFill>
          <a:blip r:embed="rId4"/>
          <a:stretch>
            <a:fillRect/>
          </a:stretch>
        </p:blipFill>
        <p:spPr>
          <a:xfrm>
            <a:off x="4352924" y="3254328"/>
            <a:ext cx="2847975" cy="2873749"/>
          </a:xfrm>
          <a:prstGeom prst="rect">
            <a:avLst/>
          </a:prstGeom>
        </p:spPr>
      </p:pic>
      <p:pic>
        <p:nvPicPr>
          <p:cNvPr id="7" name="Picture 6"/>
          <p:cNvPicPr>
            <a:picLocks noChangeAspect="1"/>
          </p:cNvPicPr>
          <p:nvPr/>
        </p:nvPicPr>
        <p:blipFill>
          <a:blip r:embed="rId4"/>
          <a:stretch>
            <a:fillRect/>
          </a:stretch>
        </p:blipFill>
        <p:spPr>
          <a:xfrm>
            <a:off x="8372474" y="3268757"/>
            <a:ext cx="2847975" cy="2873749"/>
          </a:xfrm>
          <a:prstGeom prst="rect">
            <a:avLst/>
          </a:prstGeom>
        </p:spPr>
      </p:pic>
      <p:sp>
        <p:nvSpPr>
          <p:cNvPr id="8" name="Rectangle 7"/>
          <p:cNvSpPr/>
          <p:nvPr/>
        </p:nvSpPr>
        <p:spPr>
          <a:xfrm>
            <a:off x="638174" y="192182"/>
            <a:ext cx="2847975" cy="285932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52924" y="192182"/>
            <a:ext cx="2847975" cy="285932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36633" y="192182"/>
            <a:ext cx="2847975" cy="285932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6697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2.4|2|3.6|0.8"/>
</p:tagLst>
</file>

<file path=ppt/tags/tag2.xml><?xml version="1.0" encoding="utf-8"?>
<p:tagLst xmlns:a="http://schemas.openxmlformats.org/drawingml/2006/main" xmlns:r="http://schemas.openxmlformats.org/officeDocument/2006/relationships" xmlns:p="http://schemas.openxmlformats.org/presentationml/2006/main">
  <p:tag name="TIMING" val="|2.5|1|2.4|2|3.6|0.8"/>
</p:tagLst>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1094</TotalTime>
  <Words>895</Words>
  <Application>Microsoft Office PowerPoint</Application>
  <PresentationFormat>Widescreen</PresentationFormat>
  <Paragraphs>346</Paragraphs>
  <Slides>33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Cambria Math</vt:lpstr>
      <vt:lpstr>Corbel</vt:lpstr>
      <vt:lpstr>Times New Roman</vt:lpstr>
      <vt:lpstr>Wingdings 2</vt:lpstr>
      <vt:lpstr>Frame</vt:lpstr>
      <vt:lpstr>1_Office Theme</vt:lpstr>
      <vt:lpstr>CRMC  Winter Project Workshop</vt:lpstr>
      <vt:lpstr>PowerPoint Presentation</vt:lpstr>
      <vt:lpstr>PowerPoint Presentation</vt:lpstr>
      <vt:lpstr>Remember…</vt:lpstr>
      <vt:lpstr>PowerPoint Presentation</vt:lpstr>
      <vt:lpstr>Addition  of  Decimal Numbers</vt:lpstr>
      <vt:lpstr>What  is  Addition?</vt:lpstr>
      <vt:lpstr>Adding Decimal Numbers (Estimate first!)</vt:lpstr>
      <vt:lpstr>PowerPoint Presentation</vt:lpstr>
      <vt:lpstr>PowerPoint Presentation</vt:lpstr>
      <vt:lpstr>Multiplication of  Decimal Numbers</vt:lpstr>
      <vt:lpstr>Conceptual Multiplication</vt:lpstr>
      <vt:lpstr>PowerPoint Presentation</vt:lpstr>
      <vt:lpstr>PowerPoint Presentation</vt:lpstr>
      <vt:lpstr>PowerPoint Presentation</vt:lpstr>
      <vt:lpstr>The Distributive Property  &amp;  Area Model</vt:lpstr>
      <vt:lpstr>PowerPoint Presentation</vt:lpstr>
      <vt:lpstr>PowerPoint Presentation</vt:lpstr>
      <vt:lpstr>Division: The Algorithm  But, why does it work?</vt:lpstr>
      <vt:lpstr>Division of Decimal Numbers  </vt:lpstr>
      <vt:lpstr>PowerPoint Presentation</vt:lpstr>
      <vt:lpstr>Division:   Partitive  &amp; Measurement Models  using Cuisenaire Rods</vt:lpstr>
      <vt:lpstr>PowerPoint Presentation</vt:lpstr>
      <vt:lpstr>Sequences:   Arithmetic  vs.  Geometric </vt:lpstr>
      <vt:lpstr>Function Machine</vt:lpstr>
      <vt:lpstr>Patterns Lead to Functions</vt:lpstr>
      <vt:lpstr>What’s My Rule?   A Verbal Representation of the  Relationship Between the Step Number and the Total</vt:lpstr>
      <vt:lpstr>Input-Output Tables A-D</vt:lpstr>
      <vt:lpstr>Input-Output Tables E-H</vt:lpstr>
      <vt:lpstr>Input-Output Table I </vt:lpstr>
      <vt:lpstr>Formula  for  an  Arithmetic Sequence</vt:lpstr>
      <vt:lpstr>The Vocabulary  of  Linear Functions</vt:lpstr>
      <vt:lpstr>The coefficient of  the  “x” variable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Workshop</dc:title>
  <dc:creator>csu</dc:creator>
  <cp:lastModifiedBy>csu</cp:lastModifiedBy>
  <cp:revision>147</cp:revision>
  <cp:lastPrinted>2018-01-22T21:38:07Z</cp:lastPrinted>
  <dcterms:created xsi:type="dcterms:W3CDTF">2018-01-08T17:29:47Z</dcterms:created>
  <dcterms:modified xsi:type="dcterms:W3CDTF">2018-01-29T17:18:00Z</dcterms:modified>
</cp:coreProperties>
</file>