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63" r:id="rId5"/>
    <p:sldId id="272" r:id="rId6"/>
    <p:sldId id="275" r:id="rId7"/>
    <p:sldId id="265" r:id="rId8"/>
    <p:sldId id="258" r:id="rId9"/>
    <p:sldId id="262" r:id="rId10"/>
    <p:sldId id="271" r:id="rId11"/>
    <p:sldId id="266" r:id="rId12"/>
    <p:sldId id="267" r:id="rId13"/>
    <p:sldId id="259" r:id="rId14"/>
    <p:sldId id="268" r:id="rId15"/>
    <p:sldId id="269" r:id="rId16"/>
    <p:sldId id="270" r:id="rId1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04" d="100"/>
          <a:sy n="104" d="100"/>
        </p:scale>
        <p:origin x="126" y="2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80F7E0-C824-46FB-B983-2146F7EF40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52098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0F7E0-C824-46FB-B983-2146F7EF40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41231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0F7E0-C824-46FB-B983-2146F7EF40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364307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0F7E0-C824-46FB-B983-2146F7EF40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94399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80F7E0-C824-46FB-B983-2146F7EF40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59347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80F7E0-C824-46FB-B983-2146F7EF4046}"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119139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80F7E0-C824-46FB-B983-2146F7EF4046}"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68824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0F7E0-C824-46FB-B983-2146F7EF4046}"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12457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0F7E0-C824-46FB-B983-2146F7EF4046}"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372241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0F7E0-C824-46FB-B983-2146F7EF4046}"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317678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0F7E0-C824-46FB-B983-2146F7EF4046}"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B9724-4184-4530-8788-D69E6AE7EA93}" type="slidenum">
              <a:rPr lang="en-US" smtClean="0"/>
              <a:t>‹#›</a:t>
            </a:fld>
            <a:endParaRPr lang="en-US"/>
          </a:p>
        </p:txBody>
      </p:sp>
    </p:spTree>
    <p:extLst>
      <p:ext uri="{BB962C8B-B14F-4D97-AF65-F5344CB8AC3E}">
        <p14:creationId xmlns:p14="http://schemas.microsoft.com/office/powerpoint/2010/main" val="364974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0F7E0-C824-46FB-B983-2146F7EF4046}"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9724-4184-4530-8788-D69E6AE7EA93}" type="slidenum">
              <a:rPr lang="en-US" smtClean="0"/>
              <a:t>‹#›</a:t>
            </a:fld>
            <a:endParaRPr lang="en-US"/>
          </a:p>
        </p:txBody>
      </p:sp>
    </p:spTree>
    <p:extLst>
      <p:ext uri="{BB962C8B-B14F-4D97-AF65-F5344CB8AC3E}">
        <p14:creationId xmlns:p14="http://schemas.microsoft.com/office/powerpoint/2010/main" val="155382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7"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0.png"/><Relationship Id="rId5" Type="http://schemas.openxmlformats.org/officeDocument/2006/relationships/image" Target="NUL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lumMod val="50000"/>
                  </a:schemeClr>
                </a:solidFill>
              </a:rPr>
              <a:t>Models of Division</a:t>
            </a:r>
            <a:endParaRPr lang="en-US" dirty="0">
              <a:solidFill>
                <a:schemeClr val="accent4">
                  <a:lumMod val="50000"/>
                </a:schemeClr>
              </a:solidFill>
            </a:endParaRPr>
          </a:p>
        </p:txBody>
      </p:sp>
      <p:sp>
        <p:nvSpPr>
          <p:cNvPr id="3" name="Subtitle 2"/>
          <p:cNvSpPr>
            <a:spLocks noGrp="1"/>
          </p:cNvSpPr>
          <p:nvPr>
            <p:ph type="subTitle" idx="1"/>
          </p:nvPr>
        </p:nvSpPr>
        <p:spPr/>
        <p:txBody>
          <a:bodyPr/>
          <a:lstStyle/>
          <a:p>
            <a:endParaRPr lang="en-US" dirty="0">
              <a:solidFill>
                <a:schemeClr val="accent4">
                  <a:lumMod val="75000"/>
                </a:schemeClr>
              </a:solidFill>
            </a:endParaRPr>
          </a:p>
        </p:txBody>
      </p:sp>
    </p:spTree>
    <p:extLst>
      <p:ext uri="{BB962C8B-B14F-4D97-AF65-F5344CB8AC3E}">
        <p14:creationId xmlns:p14="http://schemas.microsoft.com/office/powerpoint/2010/main" val="146303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99047" y="1456801"/>
            <a:ext cx="3748177" cy="1890659"/>
            <a:chOff x="2738887" y="1173192"/>
            <a:chExt cx="3748177" cy="1890659"/>
          </a:xfrm>
        </p:grpSpPr>
        <p:cxnSp>
          <p:nvCxnSpPr>
            <p:cNvPr id="3" name="Straight Connector 2"/>
            <p:cNvCxnSpPr/>
            <p:nvPr/>
          </p:nvCxnSpPr>
          <p:spPr>
            <a:xfrm>
              <a:off x="3709358" y="1173192"/>
              <a:ext cx="0" cy="18115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709358" y="1173192"/>
              <a:ext cx="277770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738887" y="1501005"/>
                  <a:ext cx="634041" cy="1538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0000" b="0" i="1" smtClean="0">
                            <a:latin typeface="Cambria Math" panose="02040503050406030204" pitchFamily="18" charset="0"/>
                          </a:rPr>
                          <m:t>4</m:t>
                        </m:r>
                      </m:oMath>
                    </m:oMathPara>
                  </a14:m>
                  <a:endParaRPr lang="en-US" sz="10000" dirty="0"/>
                </a:p>
              </p:txBody>
            </p:sp>
          </mc:Choice>
          <mc:Fallback xmlns="">
            <p:sp>
              <p:nvSpPr>
                <p:cNvPr id="7" name="TextBox 6"/>
                <p:cNvSpPr txBox="1">
                  <a:spLocks noRot="1" noChangeAspect="1" noMove="1" noResize="1" noEditPoints="1" noAdjustHandles="1" noChangeArrowheads="1" noChangeShapeType="1" noTextEdit="1"/>
                </p:cNvSpPr>
                <p:nvPr/>
              </p:nvSpPr>
              <p:spPr>
                <a:xfrm>
                  <a:off x="2738887" y="1501005"/>
                  <a:ext cx="634041" cy="1538883"/>
                </a:xfrm>
                <a:prstGeom prst="rect">
                  <a:avLst/>
                </a:prstGeom>
                <a:blipFill>
                  <a:blip r:embed="rId2"/>
                  <a:stretch>
                    <a:fillRect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6306" y="1524968"/>
                  <a:ext cx="1710405"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b="0" i="1" smtClean="0">
                            <a:latin typeface="Cambria Math" panose="02040503050406030204" pitchFamily="18" charset="0"/>
                          </a:rPr>
                          <m:t>12</m:t>
                        </m:r>
                      </m:oMath>
                    </m:oMathPara>
                  </a14:m>
                  <a:endParaRPr lang="en-US" sz="10000" dirty="0"/>
                </a:p>
              </p:txBody>
            </p:sp>
          </mc:Choice>
          <mc:Fallback xmlns="">
            <p:sp>
              <p:nvSpPr>
                <p:cNvPr id="8" name="TextBox 7"/>
                <p:cNvSpPr txBox="1">
                  <a:spLocks noRot="1" noChangeAspect="1" noMove="1" noResize="1" noEditPoints="1" noAdjustHandles="1" noChangeArrowheads="1" noChangeShapeType="1" noTextEdit="1"/>
                </p:cNvSpPr>
                <p:nvPr/>
              </p:nvSpPr>
              <p:spPr>
                <a:xfrm>
                  <a:off x="3816306" y="1524968"/>
                  <a:ext cx="1710405" cy="1538883"/>
                </a:xfrm>
                <a:prstGeom prst="rect">
                  <a:avLst/>
                </a:prstGeom>
                <a:blipFill>
                  <a:blip r:embed="rId3"/>
                  <a:stretch>
                    <a:fillRect/>
                  </a:stretch>
                </a:blipFill>
              </p:spPr>
              <p:txBody>
                <a:bodyPr/>
                <a:lstStyle/>
                <a:p>
                  <a:r>
                    <a:rPr lang="en-US">
                      <a:noFill/>
                    </a:rPr>
                    <a:t> </a:t>
                  </a:r>
                </a:p>
              </p:txBody>
            </p:sp>
          </mc:Fallback>
        </mc:AlternateContent>
      </p:grpSp>
      <p:sp>
        <p:nvSpPr>
          <p:cNvPr id="9" name="TextBox 8"/>
          <p:cNvSpPr txBox="1"/>
          <p:nvPr/>
        </p:nvSpPr>
        <p:spPr>
          <a:xfrm>
            <a:off x="403284" y="2945183"/>
            <a:ext cx="3886200" cy="646331"/>
          </a:xfrm>
          <a:prstGeom prst="rect">
            <a:avLst/>
          </a:prstGeom>
          <a:noFill/>
        </p:spPr>
        <p:txBody>
          <a:bodyPr wrap="square" rtlCol="0">
            <a:spAutoFit/>
          </a:bodyPr>
          <a:lstStyle/>
          <a:p>
            <a:r>
              <a:rPr lang="en-US" sz="3600" b="1" dirty="0">
                <a:solidFill>
                  <a:srgbClr val="7030A0"/>
                </a:solidFill>
              </a:rPr>
              <a:t>Size of </a:t>
            </a:r>
            <a:r>
              <a:rPr lang="en-US" sz="3600" b="1" dirty="0" smtClean="0">
                <a:solidFill>
                  <a:srgbClr val="7030A0"/>
                </a:solidFill>
              </a:rPr>
              <a:t>groups</a:t>
            </a:r>
            <a:endParaRPr lang="en-US" sz="3600" b="1" dirty="0">
              <a:solidFill>
                <a:srgbClr val="7030A0"/>
              </a:solidFill>
            </a:endParaRPr>
          </a:p>
        </p:txBody>
      </p:sp>
      <p:sp>
        <p:nvSpPr>
          <p:cNvPr id="10" name="TextBox 9"/>
          <p:cNvSpPr txBox="1"/>
          <p:nvPr/>
        </p:nvSpPr>
        <p:spPr>
          <a:xfrm>
            <a:off x="5732260" y="2642879"/>
            <a:ext cx="3416300" cy="769441"/>
          </a:xfrm>
          <a:prstGeom prst="rect">
            <a:avLst/>
          </a:prstGeom>
          <a:noFill/>
        </p:spPr>
        <p:txBody>
          <a:bodyPr wrap="square" rtlCol="0">
            <a:spAutoFit/>
          </a:bodyPr>
          <a:lstStyle/>
          <a:p>
            <a:r>
              <a:rPr lang="en-US" sz="4400" dirty="0" smtClean="0">
                <a:solidFill>
                  <a:schemeClr val="accent2">
                    <a:lumMod val="75000"/>
                  </a:schemeClr>
                </a:solidFill>
              </a:rPr>
              <a:t>Total </a:t>
            </a:r>
            <a:endParaRPr lang="en-US" sz="4400" dirty="0">
              <a:solidFill>
                <a:schemeClr val="accent2">
                  <a:lumMod val="75000"/>
                </a:schemeClr>
              </a:solidFill>
            </a:endParaRPr>
          </a:p>
        </p:txBody>
      </p:sp>
      <p:sp>
        <p:nvSpPr>
          <p:cNvPr id="11" name="TextBox 10"/>
          <p:cNvSpPr txBox="1"/>
          <p:nvPr/>
        </p:nvSpPr>
        <p:spPr>
          <a:xfrm>
            <a:off x="5997139" y="126751"/>
            <a:ext cx="3505200" cy="1200329"/>
          </a:xfrm>
          <a:prstGeom prst="rect">
            <a:avLst/>
          </a:prstGeom>
          <a:noFill/>
        </p:spPr>
        <p:txBody>
          <a:bodyPr wrap="square" rtlCol="0">
            <a:spAutoFit/>
          </a:bodyPr>
          <a:lstStyle/>
          <a:p>
            <a:r>
              <a:rPr lang="en-US" sz="3600" b="1" dirty="0">
                <a:solidFill>
                  <a:schemeClr val="accent6">
                    <a:lumMod val="75000"/>
                  </a:schemeClr>
                </a:solidFill>
              </a:rPr>
              <a:t>Number of groups</a:t>
            </a:r>
          </a:p>
        </p:txBody>
      </p:sp>
      <p:sp>
        <p:nvSpPr>
          <p:cNvPr id="13" name="TextBox 12"/>
          <p:cNvSpPr txBox="1"/>
          <p:nvPr/>
        </p:nvSpPr>
        <p:spPr>
          <a:xfrm>
            <a:off x="2346384" y="5497562"/>
            <a:ext cx="7755147" cy="923330"/>
          </a:xfrm>
          <a:prstGeom prst="rect">
            <a:avLst/>
          </a:prstGeom>
          <a:noFill/>
        </p:spPr>
        <p:txBody>
          <a:bodyPr wrap="square" rtlCol="0">
            <a:spAutoFit/>
          </a:bodyPr>
          <a:lstStyle/>
          <a:p>
            <a:r>
              <a:rPr lang="en-US" sz="5400" dirty="0" smtClean="0">
                <a:solidFill>
                  <a:schemeClr val="accent1">
                    <a:lumMod val="75000"/>
                  </a:schemeClr>
                </a:solidFill>
                <a:latin typeface="Berlin Sans FB Demi" panose="020E0802020502020306" pitchFamily="34" charset="0"/>
              </a:rPr>
              <a:t>Measurement Division</a:t>
            </a:r>
            <a:endParaRPr lang="en-US" sz="5400" dirty="0">
              <a:solidFill>
                <a:schemeClr val="accent1">
                  <a:lumMod val="75000"/>
                </a:schemeClr>
              </a:solidFill>
              <a:latin typeface="Berlin Sans FB Demi" panose="020E0802020502020306" pitchFamily="34" charset="0"/>
            </a:endParaRPr>
          </a:p>
        </p:txBody>
      </p:sp>
      <p:sp>
        <p:nvSpPr>
          <p:cNvPr id="2" name="TextBox 1"/>
          <p:cNvSpPr txBox="1"/>
          <p:nvPr/>
        </p:nvSpPr>
        <p:spPr>
          <a:xfrm>
            <a:off x="4544291" y="0"/>
            <a:ext cx="1187969" cy="1631216"/>
          </a:xfrm>
          <a:prstGeom prst="rect">
            <a:avLst/>
          </a:prstGeom>
          <a:noFill/>
        </p:spPr>
        <p:txBody>
          <a:bodyPr wrap="square" rtlCol="0">
            <a:spAutoFit/>
          </a:bodyPr>
          <a:lstStyle/>
          <a:p>
            <a:r>
              <a:rPr lang="en-US" sz="10000" dirty="0" smtClean="0">
                <a:latin typeface="Cambria Math" panose="02040503050406030204" pitchFamily="18" charset="0"/>
                <a:ea typeface="Cambria Math" panose="02040503050406030204" pitchFamily="18" charset="0"/>
              </a:rPr>
              <a:t>3</a:t>
            </a:r>
            <a:endParaRPr lang="en-US" sz="10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744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120673"/>
            <a:ext cx="9144000" cy="1118421"/>
          </a:xfrm>
        </p:spPr>
        <p:txBody>
          <a:bodyPr>
            <a:normAutofit fontScale="92500"/>
          </a:bodyPr>
          <a:lstStyle/>
          <a:p>
            <a:pPr>
              <a:buClr>
                <a:schemeClr val="tx1"/>
              </a:buClr>
            </a:pPr>
            <a:r>
              <a:rPr lang="en-US" sz="4000" u="sng" dirty="0">
                <a:solidFill>
                  <a:schemeClr val="accent4">
                    <a:lumMod val="50000"/>
                  </a:schemeClr>
                </a:solidFill>
              </a:rPr>
              <a:t>Think</a:t>
            </a:r>
            <a:r>
              <a:rPr lang="en-US" sz="4000" dirty="0">
                <a:solidFill>
                  <a:schemeClr val="accent4">
                    <a:lumMod val="50000"/>
                  </a:schemeClr>
                </a:solidFill>
              </a:rPr>
              <a:t>: 7</a:t>
            </a:r>
            <a:r>
              <a:rPr lang="en-US" dirty="0" smtClean="0">
                <a:solidFill>
                  <a:schemeClr val="accent4">
                    <a:lumMod val="50000"/>
                  </a:schemeClr>
                </a:solidFill>
              </a:rPr>
              <a:t> </a:t>
            </a:r>
            <a:r>
              <a:rPr lang="en-US" sz="4300" dirty="0">
                <a:solidFill>
                  <a:schemeClr val="accent4">
                    <a:lumMod val="50000"/>
                  </a:schemeClr>
                </a:solidFill>
              </a:rPr>
              <a:t>is being </a:t>
            </a:r>
            <a:r>
              <a:rPr lang="en-US" sz="4000" b="1" i="1" dirty="0">
                <a:solidFill>
                  <a:schemeClr val="accent4">
                    <a:lumMod val="50000"/>
                  </a:schemeClr>
                </a:solidFill>
              </a:rPr>
              <a:t>measured out </a:t>
            </a:r>
            <a:r>
              <a:rPr lang="en-US" sz="4000" dirty="0">
                <a:solidFill>
                  <a:schemeClr val="accent4">
                    <a:lumMod val="50000"/>
                  </a:schemeClr>
                </a:solidFill>
              </a:rPr>
              <a:t>2</a:t>
            </a:r>
            <a:r>
              <a:rPr lang="en-US" dirty="0" smtClean="0">
                <a:solidFill>
                  <a:schemeClr val="accent4">
                    <a:lumMod val="50000"/>
                  </a:schemeClr>
                </a:solidFill>
              </a:rPr>
              <a:t> </a:t>
            </a:r>
            <a:r>
              <a:rPr lang="en-US" sz="4300" dirty="0">
                <a:solidFill>
                  <a:schemeClr val="accent4">
                    <a:lumMod val="50000"/>
                  </a:schemeClr>
                </a:solidFill>
              </a:rPr>
              <a:t>at a time.</a:t>
            </a:r>
            <a:r>
              <a:rPr lang="en-US" dirty="0" smtClean="0">
                <a:solidFill>
                  <a:schemeClr val="accent4">
                    <a:lumMod val="50000"/>
                  </a:schemeClr>
                </a:solidFill>
              </a:rPr>
              <a:t> </a:t>
            </a:r>
          </a:p>
          <a:p>
            <a:pPr marL="0" indent="0">
              <a:buNone/>
            </a:pPr>
            <a:endParaRPr lang="en-US" dirty="0" smtClean="0">
              <a:solidFill>
                <a:schemeClr val="accent4">
                  <a:lumMod val="50000"/>
                </a:schemeClr>
              </a:solidFill>
            </a:endParaRPr>
          </a:p>
        </p:txBody>
      </p:sp>
      <p:graphicFrame>
        <p:nvGraphicFramePr>
          <p:cNvPr id="4" name="Object 3"/>
          <p:cNvGraphicFramePr>
            <a:graphicFrameLocks noGrp="1" noChangeAspect="1"/>
          </p:cNvGraphicFramePr>
          <p:nvPr>
            <p:extLst/>
          </p:nvPr>
        </p:nvGraphicFramePr>
        <p:xfrm>
          <a:off x="4191000" y="226498"/>
          <a:ext cx="4022616" cy="1400175"/>
        </p:xfrm>
        <a:graphic>
          <a:graphicData uri="http://schemas.openxmlformats.org/presentationml/2006/ole">
            <mc:AlternateContent xmlns:mc="http://schemas.openxmlformats.org/markup-compatibility/2006">
              <mc:Choice xmlns:v="urn:schemas-microsoft-com:vml" Requires="v">
                <p:oleObj spid="_x0000_s1121" name="Equation" r:id="rId4" imgW="583920" imgH="203040" progId="Equation.DSMT4">
                  <p:embed/>
                </p:oleObj>
              </mc:Choice>
              <mc:Fallback>
                <p:oleObj name="Equation" r:id="rId4" imgW="583920" imgH="203040" progId="Equation.DSMT4">
                  <p:embed/>
                  <p:pic>
                    <p:nvPicPr>
                      <p:cNvPr id="0" name=""/>
                      <p:cNvPicPr>
                        <a:picLocks noGrp="1" noChangeAspect="1" noChangeArrowheads="1"/>
                      </p:cNvPicPr>
                      <p:nvPr/>
                    </p:nvPicPr>
                    <p:blipFill>
                      <a:blip r:embed="rId5"/>
                      <a:srcRect/>
                      <a:stretch>
                        <a:fillRect/>
                      </a:stretch>
                    </p:blipFill>
                    <p:spPr bwMode="auto">
                      <a:xfrm>
                        <a:off x="4191000" y="226498"/>
                        <a:ext cx="4022616" cy="1400175"/>
                      </a:xfrm>
                      <a:prstGeom prst="rect">
                        <a:avLst/>
                      </a:prstGeom>
                      <a:noFill/>
                      <a:ln>
                        <a:noFill/>
                      </a:ln>
                      <a:extLst/>
                    </p:spPr>
                  </p:pic>
                </p:oleObj>
              </mc:Fallback>
            </mc:AlternateContent>
          </a:graphicData>
        </a:graphic>
      </p:graphicFrame>
      <p:sp>
        <p:nvSpPr>
          <p:cNvPr id="5" name="TextBox 4"/>
          <p:cNvSpPr txBox="1"/>
          <p:nvPr/>
        </p:nvSpPr>
        <p:spPr>
          <a:xfrm>
            <a:off x="1648685" y="4483579"/>
            <a:ext cx="8458552" cy="1938992"/>
          </a:xfrm>
          <a:prstGeom prst="rect">
            <a:avLst/>
          </a:prstGeom>
          <a:noFill/>
        </p:spPr>
        <p:txBody>
          <a:bodyPr wrap="square" rtlCol="0">
            <a:spAutoFit/>
          </a:bodyPr>
          <a:lstStyle/>
          <a:p>
            <a:pPr marL="285750" indent="-285750">
              <a:buFont typeface="Arial" panose="020B0604020202020204" pitchFamily="34" charset="0"/>
              <a:buChar char="•"/>
            </a:pPr>
            <a:r>
              <a:rPr lang="en-US" sz="4000" u="sng" dirty="0">
                <a:solidFill>
                  <a:schemeClr val="accent4">
                    <a:lumMod val="50000"/>
                  </a:schemeClr>
                </a:solidFill>
              </a:rPr>
              <a:t>Ask</a:t>
            </a:r>
            <a:r>
              <a:rPr lang="en-US" sz="4000" dirty="0">
                <a:solidFill>
                  <a:schemeClr val="accent4">
                    <a:lumMod val="50000"/>
                  </a:schemeClr>
                </a:solidFill>
              </a:rPr>
              <a:t>: How many groups of </a:t>
            </a:r>
            <a:r>
              <a:rPr lang="en-US" sz="4000" dirty="0">
                <a:solidFill>
                  <a:schemeClr val="accent2">
                    <a:lumMod val="75000"/>
                  </a:schemeClr>
                </a:solidFill>
              </a:rPr>
              <a:t>2</a:t>
            </a:r>
            <a:r>
              <a:rPr lang="en-US" sz="4000" dirty="0">
                <a:solidFill>
                  <a:schemeClr val="accent4">
                    <a:lumMod val="50000"/>
                  </a:schemeClr>
                </a:solidFill>
              </a:rPr>
              <a:t> can be made from </a:t>
            </a:r>
            <a:r>
              <a:rPr lang="en-US" sz="4000" dirty="0" smtClean="0">
                <a:solidFill>
                  <a:schemeClr val="accent4">
                    <a:lumMod val="50000"/>
                  </a:schemeClr>
                </a:solidFill>
              </a:rPr>
              <a:t>(or </a:t>
            </a:r>
            <a:r>
              <a:rPr lang="en-US" sz="4000" i="1" dirty="0">
                <a:solidFill>
                  <a:schemeClr val="accent2">
                    <a:lumMod val="75000"/>
                  </a:schemeClr>
                </a:solidFill>
              </a:rPr>
              <a:t>measured </a:t>
            </a:r>
            <a:r>
              <a:rPr lang="en-US" sz="4000" i="1" dirty="0" smtClean="0">
                <a:solidFill>
                  <a:schemeClr val="accent2">
                    <a:lumMod val="75000"/>
                  </a:schemeClr>
                </a:solidFill>
              </a:rPr>
              <a:t>out) </a:t>
            </a:r>
            <a:r>
              <a:rPr lang="en-US" sz="4000" dirty="0">
                <a:solidFill>
                  <a:schemeClr val="accent4">
                    <a:lumMod val="50000"/>
                  </a:schemeClr>
                </a:solidFill>
              </a:rPr>
              <a:t>from 7?</a:t>
            </a:r>
          </a:p>
          <a:p>
            <a:endParaRPr lang="en-US" sz="4000" dirty="0">
              <a:solidFill>
                <a:schemeClr val="accent4">
                  <a:lumMod val="50000"/>
                </a:schemeClr>
              </a:solidFill>
            </a:endParaRPr>
          </a:p>
        </p:txBody>
      </p:sp>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800" y="2972420"/>
            <a:ext cx="1812323" cy="1228131"/>
          </a:xfrm>
          <a:prstGeom prst="rect">
            <a:avLst/>
          </a:prstGeom>
          <a:noFill/>
          <a:ln w="317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2"/>
    </p:custDataLst>
    <p:extLst>
      <p:ext uri="{BB962C8B-B14F-4D97-AF65-F5344CB8AC3E}">
        <p14:creationId xmlns:p14="http://schemas.microsoft.com/office/powerpoint/2010/main" val="3335255707"/>
      </p:ext>
    </p:extLst>
  </p:cSld>
  <p:clrMapOvr>
    <a:masterClrMapping/>
  </p:clrMapOvr>
  <mc:AlternateContent xmlns:mc="http://schemas.openxmlformats.org/markup-compatibility/2006" xmlns:p14="http://schemas.microsoft.com/office/powerpoint/2010/main">
    <mc:Choice Requires="p14">
      <p:transition spd="slow" p14:dur="2000" advTm="31196"/>
    </mc:Choice>
    <mc:Fallback xmlns="">
      <p:transition spd="slow" advTm="311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349" y="1077490"/>
            <a:ext cx="9481851" cy="5440363"/>
          </a:xfrm>
        </p:spPr>
        <p:txBody>
          <a:bodyPr/>
          <a:lstStyle/>
          <a:p>
            <a:pPr marL="0" indent="0">
              <a:buNone/>
            </a:pPr>
            <a:endParaRPr lang="en-US" b="0" dirty="0" smtClean="0"/>
          </a:p>
          <a:p>
            <a:pPr marL="0" indent="0">
              <a:buNone/>
            </a:pPr>
            <a:endParaRPr lang="en-US" dirty="0"/>
          </a:p>
          <a:p>
            <a:pPr marL="0" indent="0">
              <a:buNone/>
            </a:pPr>
            <a:endParaRPr lang="en-US" b="0" dirty="0" smtClean="0"/>
          </a:p>
          <a:p>
            <a:pPr marL="0" indent="0">
              <a:buNone/>
            </a:pPr>
            <a:endParaRPr lang="en-US" b="0" dirty="0"/>
          </a:p>
          <a:p>
            <a:pPr marL="0" indent="0">
              <a:buNone/>
            </a:pPr>
            <a:endParaRPr lang="en-US" dirty="0" smtClean="0"/>
          </a:p>
          <a:p>
            <a:pPr marL="0" indent="0">
              <a:buNone/>
            </a:pPr>
            <a:endParaRPr lang="en-US" dirty="0"/>
          </a:p>
        </p:txBody>
      </p:sp>
      <p:sp>
        <p:nvSpPr>
          <p:cNvPr id="4" name="TextBox 3"/>
          <p:cNvSpPr txBox="1"/>
          <p:nvPr/>
        </p:nvSpPr>
        <p:spPr>
          <a:xfrm>
            <a:off x="6223600" y="1320226"/>
            <a:ext cx="2387000" cy="584775"/>
          </a:xfrm>
          <a:prstGeom prst="rect">
            <a:avLst/>
          </a:prstGeom>
          <a:noFill/>
        </p:spPr>
        <p:txBody>
          <a:bodyPr wrap="none" rtlCol="0">
            <a:spAutoFit/>
          </a:bodyPr>
          <a:lstStyle/>
          <a:p>
            <a:r>
              <a:rPr lang="en-US" sz="3200" dirty="0"/>
              <a:t>1 group of </a:t>
            </a:r>
            <a:r>
              <a:rPr lang="en-US" sz="3200" b="1" dirty="0">
                <a:solidFill>
                  <a:srgbClr val="C00000"/>
                </a:solidFill>
              </a:rPr>
              <a:t>2 </a:t>
            </a:r>
            <a:r>
              <a:rPr lang="en-US" sz="3200" dirty="0"/>
              <a:t> </a:t>
            </a:r>
          </a:p>
        </p:txBody>
      </p:sp>
      <p:sp>
        <p:nvSpPr>
          <p:cNvPr id="5" name="TextBox 4"/>
          <p:cNvSpPr txBox="1"/>
          <p:nvPr/>
        </p:nvSpPr>
        <p:spPr>
          <a:xfrm>
            <a:off x="6223600" y="2193905"/>
            <a:ext cx="2359364" cy="584775"/>
          </a:xfrm>
          <a:prstGeom prst="rect">
            <a:avLst/>
          </a:prstGeom>
          <a:noFill/>
        </p:spPr>
        <p:txBody>
          <a:bodyPr wrap="none" rtlCol="0">
            <a:spAutoFit/>
          </a:bodyPr>
          <a:lstStyle/>
          <a:p>
            <a:r>
              <a:rPr lang="en-US" sz="3200" dirty="0"/>
              <a:t>2 groups of </a:t>
            </a:r>
            <a:r>
              <a:rPr lang="en-US" sz="3200" b="1" dirty="0">
                <a:solidFill>
                  <a:srgbClr val="C00000"/>
                </a:solidFill>
              </a:rPr>
              <a:t>2</a:t>
            </a:r>
          </a:p>
        </p:txBody>
      </p:sp>
      <p:sp>
        <p:nvSpPr>
          <p:cNvPr id="6" name="TextBox 5"/>
          <p:cNvSpPr txBox="1"/>
          <p:nvPr/>
        </p:nvSpPr>
        <p:spPr>
          <a:xfrm>
            <a:off x="6175036" y="2996626"/>
            <a:ext cx="2359364" cy="584775"/>
          </a:xfrm>
          <a:prstGeom prst="rect">
            <a:avLst/>
          </a:prstGeom>
          <a:noFill/>
        </p:spPr>
        <p:txBody>
          <a:bodyPr wrap="none" rtlCol="0">
            <a:spAutoFit/>
          </a:bodyPr>
          <a:lstStyle/>
          <a:p>
            <a:r>
              <a:rPr lang="en-US" sz="3200" dirty="0"/>
              <a:t>3 groups of </a:t>
            </a:r>
            <a:r>
              <a:rPr lang="en-US" sz="3200" b="1" dirty="0">
                <a:solidFill>
                  <a:srgbClr val="C00000"/>
                </a:solidFill>
              </a:rPr>
              <a:t>2</a:t>
            </a:r>
          </a:p>
        </p:txBody>
      </p:sp>
      <mc:AlternateContent xmlns:mc="http://schemas.openxmlformats.org/markup-compatibility/2006" xmlns:a14="http://schemas.microsoft.com/office/drawing/2010/main">
        <mc:Choice Requires="a14">
          <p:sp>
            <p:nvSpPr>
              <p:cNvPr id="9" name="TextBox 8"/>
              <p:cNvSpPr txBox="1"/>
              <p:nvPr/>
            </p:nvSpPr>
            <p:spPr>
              <a:xfrm>
                <a:off x="3352800" y="1325941"/>
                <a:ext cx="2514600" cy="584775"/>
              </a:xfrm>
              <a:prstGeom prst="rect">
                <a:avLst/>
              </a:prstGeom>
              <a:noFill/>
            </p:spPr>
            <p:txBody>
              <a:bodyPr wrap="square" rtlCol="0">
                <a:spAutoFit/>
              </a:bodyPr>
              <a:lstStyle/>
              <a:p>
                <a14:m>
                  <m:oMath xmlns:m="http://schemas.openxmlformats.org/officeDocument/2006/math">
                    <m:r>
                      <a:rPr lang="en-US" sz="3200" i="1" dirty="0">
                        <a:latin typeface="Cambria Math"/>
                      </a:rPr>
                      <m:t>7</m:t>
                    </m:r>
                  </m:oMath>
                </a14:m>
                <a:r>
                  <a:rPr lang="en-US" sz="3200" dirty="0"/>
                  <a:t>  –  </a:t>
                </a:r>
                <a:r>
                  <a:rPr lang="en-US" sz="3200" b="1" dirty="0">
                    <a:solidFill>
                      <a:srgbClr val="C00000"/>
                    </a:solidFill>
                  </a:rPr>
                  <a:t>2</a:t>
                </a:r>
                <a:r>
                  <a:rPr lang="en-US" sz="3200" dirty="0"/>
                  <a:t> =  5     </a:t>
                </a:r>
              </a:p>
            </p:txBody>
          </p:sp>
        </mc:Choice>
        <mc:Fallback xmlns="">
          <p:sp>
            <p:nvSpPr>
              <p:cNvPr id="9" name="TextBox 8"/>
              <p:cNvSpPr txBox="1">
                <a:spLocks noRot="1" noChangeAspect="1" noMove="1" noResize="1" noEditPoints="1" noAdjustHandles="1" noChangeArrowheads="1" noChangeShapeType="1" noTextEdit="1"/>
              </p:cNvSpPr>
              <p:nvPr/>
            </p:nvSpPr>
            <p:spPr>
              <a:xfrm>
                <a:off x="1828800" y="1325940"/>
                <a:ext cx="2514600" cy="584775"/>
              </a:xfrm>
              <a:prstGeom prst="rect">
                <a:avLst/>
              </a:prstGeom>
              <a:blipFill rotWithShape="0">
                <a:blip r:embed="rId5"/>
                <a:stretch>
                  <a:fillRect t="-12632" b="-35789"/>
                </a:stretch>
              </a:blipFill>
            </p:spPr>
            <p:txBody>
              <a:bodyPr/>
              <a:lstStyle/>
              <a:p>
                <a:r>
                  <a:rPr lang="en-US">
                    <a:noFill/>
                  </a:rPr>
                  <a:t> </a:t>
                </a:r>
              </a:p>
            </p:txBody>
          </p:sp>
        </mc:Fallback>
      </mc:AlternateContent>
      <p:sp>
        <p:nvSpPr>
          <p:cNvPr id="10" name="TextBox 9"/>
          <p:cNvSpPr txBox="1"/>
          <p:nvPr/>
        </p:nvSpPr>
        <p:spPr>
          <a:xfrm>
            <a:off x="3352800" y="2184858"/>
            <a:ext cx="2209800" cy="584775"/>
          </a:xfrm>
          <a:prstGeom prst="rect">
            <a:avLst/>
          </a:prstGeom>
          <a:noFill/>
        </p:spPr>
        <p:txBody>
          <a:bodyPr wrap="square" rtlCol="0">
            <a:spAutoFit/>
          </a:bodyPr>
          <a:lstStyle/>
          <a:p>
            <a:r>
              <a:rPr lang="en-US" sz="3200" dirty="0"/>
              <a:t>5  –  </a:t>
            </a:r>
            <a:r>
              <a:rPr lang="en-US" sz="3200" b="1" dirty="0">
                <a:solidFill>
                  <a:srgbClr val="C00000"/>
                </a:solidFill>
              </a:rPr>
              <a:t>2</a:t>
            </a:r>
            <a:r>
              <a:rPr lang="en-US" sz="3200" dirty="0"/>
              <a:t>  =  3</a:t>
            </a:r>
          </a:p>
        </p:txBody>
      </p:sp>
      <p:sp>
        <p:nvSpPr>
          <p:cNvPr id="11" name="TextBox 10"/>
          <p:cNvSpPr txBox="1"/>
          <p:nvPr/>
        </p:nvSpPr>
        <p:spPr>
          <a:xfrm>
            <a:off x="3352800" y="3002340"/>
            <a:ext cx="2209800" cy="1569660"/>
          </a:xfrm>
          <a:prstGeom prst="rect">
            <a:avLst/>
          </a:prstGeom>
          <a:noFill/>
        </p:spPr>
        <p:txBody>
          <a:bodyPr wrap="square" rtlCol="0">
            <a:spAutoFit/>
          </a:bodyPr>
          <a:lstStyle/>
          <a:p>
            <a:r>
              <a:rPr lang="en-US" sz="3200" dirty="0"/>
              <a:t>3  –  </a:t>
            </a:r>
            <a:r>
              <a:rPr lang="en-US" sz="3200" b="1" dirty="0">
                <a:solidFill>
                  <a:srgbClr val="C00000"/>
                </a:solidFill>
              </a:rPr>
              <a:t>2</a:t>
            </a:r>
            <a:r>
              <a:rPr lang="en-US" sz="3200" dirty="0"/>
              <a:t>  =  </a:t>
            </a:r>
            <a:r>
              <a:rPr lang="en-US" sz="3200" b="1" dirty="0"/>
              <a:t>1</a:t>
            </a:r>
          </a:p>
          <a:p>
            <a:endParaRPr lang="en-US" sz="3200" dirty="0"/>
          </a:p>
          <a:p>
            <a:endParaRPr lang="en-US" sz="3200" dirty="0"/>
          </a:p>
        </p:txBody>
      </p:sp>
      <p:sp>
        <p:nvSpPr>
          <p:cNvPr id="13" name="Rectangle 12"/>
          <p:cNvSpPr/>
          <p:nvPr/>
        </p:nvSpPr>
        <p:spPr>
          <a:xfrm>
            <a:off x="1727663" y="3834571"/>
            <a:ext cx="8493159" cy="830997"/>
          </a:xfrm>
          <a:prstGeom prst="rect">
            <a:avLst/>
          </a:prstGeom>
        </p:spPr>
        <p:txBody>
          <a:bodyPr wrap="none">
            <a:spAutoFit/>
          </a:bodyPr>
          <a:lstStyle/>
          <a:p>
            <a:r>
              <a:rPr lang="en-US" sz="4800" b="1" dirty="0">
                <a:solidFill>
                  <a:schemeClr val="accent4">
                    <a:lumMod val="50000"/>
                  </a:schemeClr>
                </a:solidFill>
              </a:rPr>
              <a:t>1</a:t>
            </a:r>
            <a:r>
              <a:rPr lang="en-US" sz="4800" dirty="0">
                <a:solidFill>
                  <a:schemeClr val="accent4">
                    <a:lumMod val="50000"/>
                  </a:schemeClr>
                </a:solidFill>
              </a:rPr>
              <a:t> remains out of a group size of </a:t>
            </a:r>
            <a:r>
              <a:rPr lang="en-US" sz="4800" b="1" dirty="0">
                <a:solidFill>
                  <a:schemeClr val="accent4">
                    <a:lumMod val="50000"/>
                  </a:schemeClr>
                </a:solidFill>
              </a:rPr>
              <a:t>2</a:t>
            </a:r>
          </a:p>
        </p:txBody>
      </p:sp>
      <p:sp>
        <p:nvSpPr>
          <p:cNvPr id="2" name="TextBox 1"/>
          <p:cNvSpPr txBox="1"/>
          <p:nvPr/>
        </p:nvSpPr>
        <p:spPr>
          <a:xfrm>
            <a:off x="3219450" y="207766"/>
            <a:ext cx="5905500" cy="769441"/>
          </a:xfrm>
          <a:prstGeom prst="rect">
            <a:avLst/>
          </a:prstGeom>
          <a:noFill/>
        </p:spPr>
        <p:txBody>
          <a:bodyPr wrap="square" rtlCol="0">
            <a:spAutoFit/>
          </a:bodyPr>
          <a:lstStyle/>
          <a:p>
            <a:pPr algn="ctr"/>
            <a:r>
              <a:rPr lang="en-US" sz="4400" dirty="0">
                <a:solidFill>
                  <a:schemeClr val="accent4">
                    <a:lumMod val="75000"/>
                  </a:schemeClr>
                </a:solidFill>
              </a:rPr>
              <a:t>Repeated Subtraction</a:t>
            </a:r>
          </a:p>
        </p:txBody>
      </p:sp>
      <mc:AlternateContent xmlns:mc="http://schemas.openxmlformats.org/markup-compatibility/2006" xmlns:a14="http://schemas.microsoft.com/office/drawing/2010/main">
        <mc:Choice Requires="a14">
          <p:sp>
            <p:nvSpPr>
              <p:cNvPr id="7" name="TextBox 6"/>
              <p:cNvSpPr txBox="1"/>
              <p:nvPr/>
            </p:nvSpPr>
            <p:spPr>
              <a:xfrm>
                <a:off x="-137060" y="5093654"/>
                <a:ext cx="6248400" cy="124482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4000" i="1">
                          <a:latin typeface="Cambria Math" panose="02040503050406030204" pitchFamily="18" charset="0"/>
                        </a:rPr>
                        <m:t>7</m:t>
                      </m:r>
                      <m:r>
                        <a:rPr lang="en-US" sz="4000" i="1">
                          <a:latin typeface="Cambria Math" panose="02040503050406030204" pitchFamily="18" charset="0"/>
                          <a:ea typeface="Cambria Math" panose="02040503050406030204" pitchFamily="18" charset="0"/>
                        </a:rPr>
                        <m:t>÷2=3</m:t>
                      </m:r>
                      <m:f>
                        <m:fPr>
                          <m:ctrlPr>
                            <a:rPr lang="en-US" sz="4000" i="1">
                              <a:latin typeface="Cambria Math" panose="02040503050406030204" pitchFamily="18" charset="0"/>
                              <a:ea typeface="Cambria Math" panose="02040503050406030204" pitchFamily="18" charset="0"/>
                            </a:rPr>
                          </m:ctrlPr>
                        </m:fPr>
                        <m:num>
                          <m:r>
                            <a:rPr lang="en-US" sz="4000" i="1">
                              <a:latin typeface="Cambria Math" panose="02040503050406030204" pitchFamily="18" charset="0"/>
                              <a:ea typeface="Cambria Math" panose="02040503050406030204" pitchFamily="18" charset="0"/>
                            </a:rPr>
                            <m:t>1</m:t>
                          </m:r>
                        </m:num>
                        <m:den>
                          <m:r>
                            <a:rPr lang="en-US" sz="4000" i="1">
                              <a:latin typeface="Cambria Math" panose="02040503050406030204" pitchFamily="18" charset="0"/>
                              <a:ea typeface="Cambria Math" panose="02040503050406030204" pitchFamily="18" charset="0"/>
                            </a:rPr>
                            <m:t>2</m:t>
                          </m:r>
                        </m:den>
                      </m:f>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060" y="5093654"/>
                <a:ext cx="6248400" cy="12448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61462" y="5322210"/>
                <a:ext cx="6458989" cy="787716"/>
              </a:xfrm>
              <a:prstGeom prst="rect">
                <a:avLst/>
              </a:prstGeom>
              <a:noFill/>
            </p:spPr>
            <p:txBody>
              <a:bodyPr wrap="square" rtlCol="0">
                <a:spAutoFit/>
              </a:bodyPr>
              <a:lstStyle/>
              <a:p>
                <a:r>
                  <a:rPr lang="en-US" sz="3200" dirty="0" smtClean="0">
                    <a:solidFill>
                      <a:srgbClr val="C00000"/>
                    </a:solidFill>
                  </a:rPr>
                  <a:t>I can make </a:t>
                </a:r>
                <a14:m>
                  <m:oMath xmlns:m="http://schemas.openxmlformats.org/officeDocument/2006/math">
                    <m:r>
                      <a:rPr lang="en-US" sz="3200" i="1">
                        <a:solidFill>
                          <a:srgbClr val="C00000"/>
                        </a:solidFill>
                        <a:latin typeface="Cambria Math" panose="02040503050406030204" pitchFamily="18" charset="0"/>
                        <a:ea typeface="Cambria Math" panose="02040503050406030204" pitchFamily="18" charset="0"/>
                      </a:rPr>
                      <m:t>3</m:t>
                    </m:r>
                    <m:f>
                      <m:fPr>
                        <m:ctrlPr>
                          <a:rPr lang="en-US" sz="3200" i="1">
                            <a:solidFill>
                              <a:srgbClr val="C00000"/>
                            </a:solidFill>
                            <a:latin typeface="Cambria Math" panose="02040503050406030204" pitchFamily="18" charset="0"/>
                            <a:ea typeface="Cambria Math" panose="02040503050406030204" pitchFamily="18" charset="0"/>
                          </a:rPr>
                        </m:ctrlPr>
                      </m:fPr>
                      <m:num>
                        <m:r>
                          <a:rPr lang="en-US" sz="3200" i="1">
                            <a:solidFill>
                              <a:srgbClr val="C00000"/>
                            </a:solidFill>
                            <a:latin typeface="Cambria Math" panose="02040503050406030204" pitchFamily="18" charset="0"/>
                            <a:ea typeface="Cambria Math" panose="02040503050406030204" pitchFamily="18" charset="0"/>
                          </a:rPr>
                          <m:t>1</m:t>
                        </m:r>
                      </m:num>
                      <m:den>
                        <m:r>
                          <a:rPr lang="en-US" sz="3200" i="1">
                            <a:solidFill>
                              <a:srgbClr val="C00000"/>
                            </a:solidFill>
                            <a:latin typeface="Cambria Math" panose="02040503050406030204" pitchFamily="18" charset="0"/>
                            <a:ea typeface="Cambria Math" panose="02040503050406030204" pitchFamily="18" charset="0"/>
                          </a:rPr>
                          <m:t>2</m:t>
                        </m:r>
                      </m:den>
                    </m:f>
                  </m:oMath>
                </a14:m>
                <a:r>
                  <a:rPr lang="en-US" sz="3200" dirty="0" smtClean="0">
                    <a:solidFill>
                      <a:srgbClr val="C00000"/>
                    </a:solidFill>
                  </a:rPr>
                  <a:t> groups of 2 from 7. </a:t>
                </a:r>
                <a:endParaRPr lang="en-US" sz="32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61462" y="5322210"/>
                <a:ext cx="6458989" cy="787716"/>
              </a:xfrm>
              <a:prstGeom prst="rect">
                <a:avLst/>
              </a:prstGeom>
              <a:blipFill>
                <a:blip r:embed="rId7"/>
                <a:stretch>
                  <a:fillRect l="-2455" b="-1240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59379032"/>
      </p:ext>
    </p:extLst>
  </p:cSld>
  <p:clrMapOvr>
    <a:masterClrMapping/>
  </p:clrMapOvr>
  <mc:AlternateContent xmlns:mc="http://schemas.openxmlformats.org/markup-compatibility/2006" xmlns:p14="http://schemas.microsoft.com/office/powerpoint/2010/main">
    <mc:Choice Requires="p14">
      <p:transition spd="slow" p14:dur="2000" advTm="71891"/>
    </mc:Choice>
    <mc:Fallback xmlns="">
      <p:transition spd="slow" advTm="718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anim calcmode="lin" valueType="num">
                                      <p:cBhvr>
                                        <p:cTn id="40" dur="500" fill="hold"/>
                                        <p:tgtEl>
                                          <p:spTgt spid="6"/>
                                        </p:tgtEl>
                                        <p:attrNameLst>
                                          <p:attrName>ppt_x</p:attrName>
                                        </p:attrNameLst>
                                      </p:cBhvr>
                                      <p:tavLst>
                                        <p:tav tm="0">
                                          <p:val>
                                            <p:strVal val="#ppt_x"/>
                                          </p:val>
                                        </p:tav>
                                        <p:tav tm="100000">
                                          <p:val>
                                            <p:strVal val="#ppt_x"/>
                                          </p:val>
                                        </p:tav>
                                      </p:tavLst>
                                    </p:anim>
                                    <p:anim calcmode="lin" valueType="num">
                                      <p:cBhvr>
                                        <p:cTn id="4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fade">
                                      <p:cBhvr>
                                        <p:cTn id="58" dur="1000"/>
                                        <p:tgtEl>
                                          <p:spTgt spid="7">
                                            <p:txEl>
                                              <p:pRg st="0" end="0"/>
                                            </p:txEl>
                                          </p:spTgt>
                                        </p:tgtEl>
                                      </p:cBhvr>
                                    </p:animEffect>
                                    <p:anim calcmode="lin" valueType="num">
                                      <p:cBhvr>
                                        <p:cTn id="5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Effect transition="in" filter="fade">
                                      <p:cBhvr>
                                        <p:cTn id="65" dur="1000"/>
                                        <p:tgtEl>
                                          <p:spTgt spid="8">
                                            <p:txEl>
                                              <p:pRg st="0" end="0"/>
                                            </p:txEl>
                                          </p:spTgt>
                                        </p:tgtEl>
                                      </p:cBhvr>
                                    </p:animEffect>
                                    <p:anim calcmode="lin" valueType="num">
                                      <p:cBhvr>
                                        <p:cTn id="6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754"/>
            <a:ext cx="10515600" cy="527241"/>
          </a:xfrm>
        </p:spPr>
        <p:txBody>
          <a:bodyPr>
            <a:normAutofit/>
          </a:bodyPr>
          <a:lstStyle/>
          <a:p>
            <a:pPr algn="ct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9674672"/>
              </p:ext>
            </p:extLst>
          </p:nvPr>
        </p:nvGraphicFramePr>
        <p:xfrm>
          <a:off x="-3" y="51759"/>
          <a:ext cx="12192002" cy="6984580"/>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20000"/>
                    </a:ext>
                  </a:extLst>
                </a:gridCol>
                <a:gridCol w="6096001">
                  <a:extLst>
                    <a:ext uri="{9D8B030D-6E8A-4147-A177-3AD203B41FA5}">
                      <a16:colId xmlns:a16="http://schemas.microsoft.com/office/drawing/2014/main" val="20001"/>
                    </a:ext>
                  </a:extLst>
                </a:gridCol>
              </a:tblGrid>
              <a:tr h="1863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4">
                              <a:lumMod val="60000"/>
                              <a:lumOff val="40000"/>
                            </a:schemeClr>
                          </a:solidFill>
                        </a:rPr>
                        <a:t>Situation 1:</a:t>
                      </a:r>
                      <a:r>
                        <a:rPr lang="en-US" sz="3200" dirty="0" smtClean="0">
                          <a:solidFill>
                            <a:schemeClr val="accent4">
                              <a:lumMod val="50000"/>
                            </a:schemeClr>
                          </a:solidFill>
                        </a:rPr>
                        <a:t> </a:t>
                      </a:r>
                      <a:r>
                        <a:rPr lang="en-US" sz="2400" dirty="0" err="1" smtClean="0">
                          <a:solidFill>
                            <a:schemeClr val="tx1"/>
                          </a:solidFill>
                        </a:rPr>
                        <a:t>Malia</a:t>
                      </a:r>
                      <a:r>
                        <a:rPr lang="en-US" sz="2400" dirty="0" smtClean="0">
                          <a:solidFill>
                            <a:schemeClr val="tx1"/>
                          </a:solidFill>
                        </a:rPr>
                        <a:t> has 12 emoji-face cookies. She has four friends she’d like to surprise with the cookies.</a:t>
                      </a:r>
                      <a:r>
                        <a:rPr lang="en-US" sz="2400" baseline="0" dirty="0" smtClean="0">
                          <a:solidFill>
                            <a:schemeClr val="tx1"/>
                          </a:solidFill>
                        </a:rPr>
                        <a:t> How many cookies will each friend get?</a:t>
                      </a:r>
                      <a:endParaRPr lang="en-US" sz="240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accent4">
                              <a:lumMod val="60000"/>
                              <a:lumOff val="40000"/>
                            </a:schemeClr>
                          </a:solidFill>
                        </a:rPr>
                        <a:t>Situation 2: </a:t>
                      </a:r>
                      <a:r>
                        <a:rPr lang="en-US" sz="2400" dirty="0" smtClean="0">
                          <a:solidFill>
                            <a:schemeClr val="tx1"/>
                          </a:solidFill>
                        </a:rPr>
                        <a:t>Sasha has 12 emoji-face cookies. She wants to surprise some friends by giving</a:t>
                      </a:r>
                      <a:r>
                        <a:rPr lang="en-US" sz="2400" baseline="0" dirty="0" smtClean="0">
                          <a:solidFill>
                            <a:schemeClr val="tx1"/>
                          </a:solidFill>
                        </a:rPr>
                        <a:t> them </a:t>
                      </a:r>
                      <a:r>
                        <a:rPr lang="en-US" sz="2400" dirty="0" smtClean="0">
                          <a:solidFill>
                            <a:schemeClr val="tx1"/>
                          </a:solidFill>
                        </a:rPr>
                        <a:t>4 cookies each. How many friends</a:t>
                      </a:r>
                      <a:r>
                        <a:rPr lang="en-US" sz="2400" baseline="0" dirty="0" smtClean="0">
                          <a:solidFill>
                            <a:schemeClr val="tx1"/>
                          </a:solidFill>
                        </a:rPr>
                        <a:t> will receive some of Sasha’s cookies?</a:t>
                      </a:r>
                      <a:endParaRPr lang="en-US" sz="2400" dirty="0" smtClean="0">
                        <a:solidFill>
                          <a:schemeClr val="tx1"/>
                        </a:solidFill>
                      </a:endParaRPr>
                    </a:p>
                    <a:p>
                      <a:pPr algn="ctr"/>
                      <a:endParaRPr lang="en-US" sz="2400" dirty="0">
                        <a:solidFill>
                          <a:schemeClr val="tx1"/>
                        </a:solidFill>
                      </a:endParaRPr>
                    </a:p>
                  </a:txBody>
                  <a:tcPr/>
                </a:tc>
                <a:extLst>
                  <a:ext uri="{0D108BD9-81ED-4DB2-BD59-A6C34878D82A}">
                    <a16:rowId xmlns:a16="http://schemas.microsoft.com/office/drawing/2014/main" val="10000"/>
                  </a:ext>
                </a:extLst>
              </a:tr>
              <a:tr h="2471210">
                <a:tc>
                  <a:txBody>
                    <a:bodyPr/>
                    <a:lstStyle/>
                    <a:p>
                      <a:r>
                        <a:rPr lang="en-US" sz="2800" dirty="0" smtClean="0">
                          <a:solidFill>
                            <a:schemeClr val="accent4">
                              <a:lumMod val="50000"/>
                            </a:schemeClr>
                          </a:solidFill>
                        </a:rPr>
                        <a:t>What information do you know?</a:t>
                      </a:r>
                    </a:p>
                    <a:p>
                      <a:endParaRPr lang="en-US" sz="2800" dirty="0" smtClean="0">
                        <a:solidFill>
                          <a:schemeClr val="accent4">
                            <a:lumMod val="50000"/>
                          </a:schemeClr>
                        </a:solidFill>
                      </a:endParaRPr>
                    </a:p>
                    <a:p>
                      <a:endParaRPr lang="en-US" sz="2800" dirty="0" smtClean="0">
                        <a:solidFill>
                          <a:schemeClr val="accent4">
                            <a:lumMod val="50000"/>
                          </a:schemeClr>
                        </a:solidFill>
                      </a:endParaRPr>
                    </a:p>
                    <a:p>
                      <a:endParaRPr lang="en-US" sz="2800" dirty="0">
                        <a:solidFill>
                          <a:schemeClr val="accent4">
                            <a:lumMod val="50000"/>
                          </a:schemeClr>
                        </a:solidFill>
                      </a:endParaRPr>
                    </a:p>
                  </a:txBody>
                  <a:tcPr/>
                </a:tc>
                <a:tc>
                  <a:txBody>
                    <a:bodyPr/>
                    <a:lstStyle/>
                    <a:p>
                      <a:r>
                        <a:rPr lang="en-US" sz="2800" dirty="0" smtClean="0">
                          <a:solidFill>
                            <a:schemeClr val="accent4">
                              <a:lumMod val="50000"/>
                            </a:schemeClr>
                          </a:solidFill>
                        </a:rPr>
                        <a:t>What information do</a:t>
                      </a:r>
                      <a:r>
                        <a:rPr lang="en-US" sz="2800" baseline="0" dirty="0" smtClean="0">
                          <a:solidFill>
                            <a:schemeClr val="accent4">
                              <a:lumMod val="50000"/>
                            </a:schemeClr>
                          </a:solidFill>
                        </a:rPr>
                        <a:t> you know?</a:t>
                      </a:r>
                      <a:endParaRPr lang="en-US" sz="2800" dirty="0">
                        <a:solidFill>
                          <a:schemeClr val="accent4">
                            <a:lumMod val="50000"/>
                          </a:schemeClr>
                        </a:solidFill>
                      </a:endParaRPr>
                    </a:p>
                  </a:txBody>
                  <a:tcPr/>
                </a:tc>
                <a:extLst>
                  <a:ext uri="{0D108BD9-81ED-4DB2-BD59-A6C34878D82A}">
                    <a16:rowId xmlns:a16="http://schemas.microsoft.com/office/drawing/2014/main" val="10001"/>
                  </a:ext>
                </a:extLst>
              </a:tr>
              <a:tr h="2471210">
                <a:tc>
                  <a:txBody>
                    <a:bodyPr/>
                    <a:lstStyle/>
                    <a:p>
                      <a:r>
                        <a:rPr lang="en-US" sz="2800" dirty="0" smtClean="0">
                          <a:solidFill>
                            <a:schemeClr val="accent4">
                              <a:lumMod val="50000"/>
                            </a:schemeClr>
                          </a:solidFill>
                        </a:rPr>
                        <a:t>What information is missing?</a:t>
                      </a:r>
                    </a:p>
                    <a:p>
                      <a:endParaRPr lang="en-US" sz="2800" dirty="0" smtClean="0">
                        <a:solidFill>
                          <a:schemeClr val="accent4">
                            <a:lumMod val="50000"/>
                          </a:schemeClr>
                        </a:solidFill>
                      </a:endParaRPr>
                    </a:p>
                    <a:p>
                      <a:endParaRPr lang="en-US" sz="2800" dirty="0" smtClean="0">
                        <a:solidFill>
                          <a:schemeClr val="accent4">
                            <a:lumMod val="50000"/>
                          </a:schemeClr>
                        </a:solidFill>
                      </a:endParaRPr>
                    </a:p>
                    <a:p>
                      <a:endParaRPr lang="en-US" sz="2800" dirty="0" smtClean="0">
                        <a:solidFill>
                          <a:schemeClr val="accent4">
                            <a:lumMod val="50000"/>
                          </a:schemeClr>
                        </a:solidFill>
                      </a:endParaRPr>
                    </a:p>
                    <a:p>
                      <a:endParaRPr lang="en-US" sz="2800" dirty="0">
                        <a:solidFill>
                          <a:schemeClr val="accent4">
                            <a:lumMod val="50000"/>
                          </a:schemeClr>
                        </a:solidFill>
                      </a:endParaRPr>
                    </a:p>
                  </a:txBody>
                  <a:tcPr/>
                </a:tc>
                <a:tc>
                  <a:txBody>
                    <a:bodyPr/>
                    <a:lstStyle/>
                    <a:p>
                      <a:r>
                        <a:rPr lang="en-US" sz="2800" dirty="0" smtClean="0">
                          <a:solidFill>
                            <a:schemeClr val="accent4">
                              <a:lumMod val="50000"/>
                            </a:schemeClr>
                          </a:solidFill>
                        </a:rPr>
                        <a:t>What information is missing?</a:t>
                      </a:r>
                      <a:endParaRPr lang="en-US" sz="2800" dirty="0">
                        <a:solidFill>
                          <a:schemeClr val="accent4">
                            <a:lumMod val="50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782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118" y="389263"/>
            <a:ext cx="9875520" cy="696686"/>
          </a:xfrm>
        </p:spPr>
        <p:txBody>
          <a:bodyPr>
            <a:noAutofit/>
          </a:bodyPr>
          <a:lstStyle/>
          <a:p>
            <a:pPr algn="ctr"/>
            <a:r>
              <a:rPr lang="en-US" sz="4800" dirty="0" smtClean="0"/>
              <a:t>Which Model of Division?</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21814" y="1649775"/>
                <a:ext cx="9872871" cy="4038600"/>
              </a:xfrm>
            </p:spPr>
            <p:txBody>
              <a:bodyPr>
                <a:normAutofit/>
              </a:bodyPr>
              <a:lstStyle/>
              <a:p>
                <a:pPr marL="45720" indent="0">
                  <a:buNone/>
                </a:pPr>
                <a:r>
                  <a:rPr lang="en-US" sz="4000" dirty="0" smtClean="0"/>
                  <a:t>Chef Mathews has 5 pounds of sugar. It takes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4</m:t>
                        </m:r>
                      </m:den>
                    </m:f>
                  </m:oMath>
                </a14:m>
                <a:r>
                  <a:rPr lang="en-US" sz="4000" dirty="0" smtClean="0"/>
                  <a:t> pound of sugar to make </a:t>
                </a:r>
                <a:r>
                  <a:rPr lang="en-US" sz="4000" i="1" dirty="0" smtClean="0"/>
                  <a:t>one</a:t>
                </a:r>
                <a:r>
                  <a:rPr lang="en-US" sz="4000" dirty="0" smtClean="0"/>
                  <a:t> large wedding cake. How many cakes can he make from the 5 pounds of sugar?</a:t>
                </a: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21814" y="1649775"/>
                <a:ext cx="9872871" cy="4038600"/>
              </a:xfrm>
              <a:blipFill>
                <a:blip r:embed="rId2"/>
                <a:stretch>
                  <a:fillRect l="-1729" t="-1057" r="-271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9613118" y="3669075"/>
            <a:ext cx="2212210" cy="3097094"/>
          </a:xfrm>
          <a:prstGeom prst="rect">
            <a:avLst/>
          </a:prstGeom>
        </p:spPr>
      </p:pic>
    </p:spTree>
    <p:extLst>
      <p:ext uri="{BB962C8B-B14F-4D97-AF65-F5344CB8AC3E}">
        <p14:creationId xmlns:p14="http://schemas.microsoft.com/office/powerpoint/2010/main" val="4079044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268077"/>
            <a:ext cx="9875520" cy="943778"/>
          </a:xfrm>
        </p:spPr>
        <p:txBody>
          <a:bodyPr>
            <a:normAutofit/>
          </a:bodyPr>
          <a:lstStyle/>
          <a:p>
            <a:pPr algn="ctr"/>
            <a:r>
              <a:rPr lang="en-US" sz="4800" dirty="0" smtClean="0"/>
              <a:t>Which Model of Division?</a:t>
            </a:r>
            <a:endParaRPr lang="en-US" sz="4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0351" y="1385371"/>
                <a:ext cx="9872871" cy="4038600"/>
              </a:xfrm>
            </p:spPr>
            <p:txBody>
              <a:bodyPr>
                <a:normAutofit/>
              </a:bodyPr>
              <a:lstStyle/>
              <a:p>
                <a:pPr marL="45720" indent="0">
                  <a:buNone/>
                </a:pPr>
                <a:r>
                  <a:rPr lang="en-US" sz="4000" dirty="0" smtClean="0"/>
                  <a:t>Jasmine has 5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2</m:t>
                        </m:r>
                      </m:den>
                    </m:f>
                  </m:oMath>
                </a14:m>
                <a:r>
                  <a:rPr lang="en-US" sz="4000" dirty="0" smtClean="0"/>
                  <a:t> yards of ribbon to make four bows for birthday packages. How much ribbon should she use for </a:t>
                </a:r>
                <a:r>
                  <a:rPr lang="en-US" sz="4000" dirty="0" smtClean="0"/>
                  <a:t>each </a:t>
                </a:r>
                <a:r>
                  <a:rPr lang="en-US" sz="4000" dirty="0" smtClean="0"/>
                  <a:t>bow if she wants the same size bow for each package?</a:t>
                </a:r>
                <a:endParaRPr lang="en-US" sz="4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0351" y="1385371"/>
                <a:ext cx="9872871" cy="4038600"/>
              </a:xfrm>
              <a:blipFill>
                <a:blip r:embed="rId2"/>
                <a:stretch>
                  <a:fillRect l="-1667" t="-1056" r="-253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671021" y="3767768"/>
            <a:ext cx="2859049" cy="2859049"/>
          </a:xfrm>
          <a:prstGeom prst="rect">
            <a:avLst/>
          </a:prstGeom>
        </p:spPr>
      </p:pic>
    </p:spTree>
    <p:extLst>
      <p:ext uri="{BB962C8B-B14F-4D97-AF65-F5344CB8AC3E}">
        <p14:creationId xmlns:p14="http://schemas.microsoft.com/office/powerpoint/2010/main" val="4099879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967" y="290111"/>
            <a:ext cx="9875520" cy="430325"/>
          </a:xfrm>
        </p:spPr>
        <p:txBody>
          <a:bodyPr>
            <a:normAutofit fontScale="90000"/>
          </a:bodyPr>
          <a:lstStyle/>
          <a:p>
            <a:pPr algn="ctr"/>
            <a:r>
              <a:rPr lang="en-US" dirty="0" smtClean="0"/>
              <a:t>Which Model of Division?</a:t>
            </a:r>
            <a:endParaRPr lang="en-US" dirty="0"/>
          </a:p>
        </p:txBody>
      </p:sp>
      <p:sp>
        <p:nvSpPr>
          <p:cNvPr id="3" name="Content Placeholder 2"/>
          <p:cNvSpPr>
            <a:spLocks noGrp="1"/>
          </p:cNvSpPr>
          <p:nvPr>
            <p:ph idx="1"/>
          </p:nvPr>
        </p:nvSpPr>
        <p:spPr>
          <a:xfrm>
            <a:off x="249382" y="1102590"/>
            <a:ext cx="9872871" cy="4038600"/>
          </a:xfrm>
        </p:spPr>
        <p:txBody>
          <a:bodyPr>
            <a:normAutofit/>
          </a:bodyPr>
          <a:lstStyle/>
          <a:p>
            <a:pPr marL="45720" indent="0">
              <a:buNone/>
            </a:pPr>
            <a:r>
              <a:rPr lang="en-US" sz="4800" dirty="0" smtClean="0"/>
              <a:t>Terri recently had a birthday. There is only one-third of her cake left. It has six candles on it. How old was Terri on her birthday?</a:t>
            </a:r>
            <a:endParaRPr lang="en-US" sz="4800" dirty="0"/>
          </a:p>
          <a:p>
            <a:pPr marL="45720" indent="0">
              <a:buNone/>
            </a:pPr>
            <a:endParaRPr lang="en-US" sz="4800" dirty="0"/>
          </a:p>
          <a:p>
            <a:endParaRPr lang="en-US" sz="4800" dirty="0"/>
          </a:p>
        </p:txBody>
      </p:sp>
      <p:pic>
        <p:nvPicPr>
          <p:cNvPr id="6" name="Picture 5"/>
          <p:cNvPicPr>
            <a:picLocks noChangeAspect="1"/>
          </p:cNvPicPr>
          <p:nvPr/>
        </p:nvPicPr>
        <p:blipFill rotWithShape="1">
          <a:blip r:embed="rId2"/>
          <a:srcRect l="5453" r="3281" b="3262"/>
          <a:stretch/>
        </p:blipFill>
        <p:spPr>
          <a:xfrm>
            <a:off x="7850909" y="3398982"/>
            <a:ext cx="3768436" cy="3223491"/>
          </a:xfrm>
          <a:prstGeom prst="rect">
            <a:avLst/>
          </a:prstGeom>
        </p:spPr>
      </p:pic>
    </p:spTree>
    <p:extLst>
      <p:ext uri="{BB962C8B-B14F-4D97-AF65-F5344CB8AC3E}">
        <p14:creationId xmlns:p14="http://schemas.microsoft.com/office/powerpoint/2010/main" val="273870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6527"/>
          </a:xfrm>
        </p:spPr>
        <p:txBody>
          <a:bodyPr>
            <a:normAutofit fontScale="90000"/>
          </a:bodyPr>
          <a:lstStyle/>
          <a:p>
            <a:pPr algn="ctr"/>
            <a:r>
              <a:rPr lang="en-US" dirty="0" smtClean="0"/>
              <a:t>GSE</a:t>
            </a:r>
            <a:endParaRPr lang="en-US" dirty="0"/>
          </a:p>
        </p:txBody>
      </p:sp>
      <p:sp>
        <p:nvSpPr>
          <p:cNvPr id="3" name="Content Placeholder 2"/>
          <p:cNvSpPr>
            <a:spLocks noGrp="1"/>
          </p:cNvSpPr>
          <p:nvPr>
            <p:ph idx="1"/>
          </p:nvPr>
        </p:nvSpPr>
        <p:spPr>
          <a:xfrm>
            <a:off x="631885" y="1282161"/>
            <a:ext cx="10928230" cy="4971990"/>
          </a:xfrm>
        </p:spPr>
        <p:txBody>
          <a:bodyPr>
            <a:normAutofit fontScale="92500"/>
          </a:bodyPr>
          <a:lstStyle/>
          <a:p>
            <a:r>
              <a:rPr lang="en-US" sz="2600" b="1" dirty="0">
                <a:solidFill>
                  <a:schemeClr val="accent2"/>
                </a:solidFill>
              </a:rPr>
              <a:t>MGSE6.NS.1</a:t>
            </a:r>
            <a:r>
              <a:rPr lang="en-US" sz="2600" dirty="0"/>
              <a:t> Interpret and compute quotients of fractions, and solve word problems involving division of fractions by fractions, including reasoning strategies such as using visual fraction models and equations to represent the problem</a:t>
            </a:r>
            <a:r>
              <a:rPr lang="en-US" sz="2600" dirty="0" smtClean="0"/>
              <a:t>.</a:t>
            </a:r>
          </a:p>
          <a:p>
            <a:endParaRPr lang="en-US" sz="2600" dirty="0"/>
          </a:p>
          <a:p>
            <a:r>
              <a:rPr lang="en-US" sz="2600" b="1" dirty="0" smtClean="0">
                <a:solidFill>
                  <a:schemeClr val="accent2"/>
                </a:solidFill>
              </a:rPr>
              <a:t>Note</a:t>
            </a:r>
            <a:r>
              <a:rPr lang="en-US" sz="2600" b="1" dirty="0">
                <a:solidFill>
                  <a:schemeClr val="accent2"/>
                </a:solidFill>
              </a:rPr>
              <a:t>: </a:t>
            </a:r>
            <a:r>
              <a:rPr lang="en-US" sz="2600" dirty="0"/>
              <a:t>The predecessor for </a:t>
            </a:r>
            <a:r>
              <a:rPr lang="en-US" sz="2600" b="1" dirty="0">
                <a:solidFill>
                  <a:schemeClr val="accent2"/>
                </a:solidFill>
              </a:rPr>
              <a:t>MGSE6.NS.1</a:t>
            </a:r>
            <a:r>
              <a:rPr lang="en-US" sz="2600" dirty="0"/>
              <a:t> is </a:t>
            </a:r>
            <a:r>
              <a:rPr lang="en-US" sz="2600" b="1" dirty="0">
                <a:solidFill>
                  <a:schemeClr val="accent2"/>
                </a:solidFill>
              </a:rPr>
              <a:t>MGSE3.OA.2</a:t>
            </a:r>
            <a:r>
              <a:rPr lang="en-US" sz="2600" dirty="0"/>
              <a:t> Interpret whole number quotients of whole numbers, e.g., interpret 56 ÷ 8 as the number of objects in each share when 56 objects are partitioned equally into 8 shares (How many in each group?), or as a number of shares when 56 objects are partitioned into equal shares of 8 objects each (How many groups can you make?). For example, describe a context in which a number of shares or a number of groups can be expressed as 56 ÷ </a:t>
            </a:r>
            <a:r>
              <a:rPr lang="en-US" sz="2600" dirty="0" smtClean="0"/>
              <a:t>8.</a:t>
            </a:r>
          </a:p>
          <a:p>
            <a:endParaRPr lang="en-US" sz="2600" dirty="0"/>
          </a:p>
          <a:p>
            <a:r>
              <a:rPr lang="en-US" sz="2600" dirty="0" smtClean="0"/>
              <a:t>This presentation is a review of MGSE3.OA.2 in preparation for MGSE6.NS.1</a:t>
            </a:r>
            <a:endParaRPr lang="en-US" sz="2600" dirty="0"/>
          </a:p>
        </p:txBody>
      </p:sp>
    </p:spTree>
    <p:extLst>
      <p:ext uri="{BB962C8B-B14F-4D97-AF65-F5344CB8AC3E}">
        <p14:creationId xmlns:p14="http://schemas.microsoft.com/office/powerpoint/2010/main" val="230570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67" y="351809"/>
            <a:ext cx="10515600" cy="1325563"/>
          </a:xfrm>
        </p:spPr>
        <p:txBody>
          <a:bodyPr/>
          <a:lstStyle/>
          <a:p>
            <a:r>
              <a:rPr lang="en-US" dirty="0" smtClean="0">
                <a:solidFill>
                  <a:schemeClr val="tx2"/>
                </a:solidFill>
              </a:rPr>
              <a:t>Situation 1</a:t>
            </a:r>
            <a:endParaRPr lang="en-US"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5707659" y="535554"/>
            <a:ext cx="5380133" cy="3012874"/>
          </a:xfrm>
          <a:prstGeom prst="rect">
            <a:avLst/>
          </a:prstGeom>
        </p:spPr>
      </p:pic>
      <p:sp>
        <p:nvSpPr>
          <p:cNvPr id="7" name="TextBox 6"/>
          <p:cNvSpPr txBox="1"/>
          <p:nvPr/>
        </p:nvSpPr>
        <p:spPr>
          <a:xfrm>
            <a:off x="418642" y="1840268"/>
            <a:ext cx="3944038" cy="3970318"/>
          </a:xfrm>
          <a:prstGeom prst="rect">
            <a:avLst/>
          </a:prstGeom>
          <a:noFill/>
        </p:spPr>
        <p:txBody>
          <a:bodyPr wrap="square" rtlCol="0">
            <a:spAutoFit/>
          </a:bodyPr>
          <a:lstStyle/>
          <a:p>
            <a:r>
              <a:rPr lang="en-US" sz="3600" dirty="0" err="1" smtClean="0">
                <a:solidFill>
                  <a:schemeClr val="accent4">
                    <a:lumMod val="75000"/>
                  </a:schemeClr>
                </a:solidFill>
              </a:rPr>
              <a:t>Malia</a:t>
            </a:r>
            <a:r>
              <a:rPr lang="en-US" sz="3600" dirty="0" smtClean="0">
                <a:solidFill>
                  <a:schemeClr val="accent4">
                    <a:lumMod val="75000"/>
                  </a:schemeClr>
                </a:solidFill>
              </a:rPr>
              <a:t> has twelve (12) emoji-face cookies. She has four (4) friends she’d like to surprise with the cookies.</a:t>
            </a:r>
            <a:endParaRPr lang="en-US" sz="3600" dirty="0">
              <a:solidFill>
                <a:schemeClr val="accent4">
                  <a:lumMod val="75000"/>
                </a:schemeClr>
              </a:solidFill>
            </a:endParaRPr>
          </a:p>
        </p:txBody>
      </p:sp>
      <p:pic>
        <p:nvPicPr>
          <p:cNvPr id="3" name="Picture 2"/>
          <p:cNvPicPr>
            <a:picLocks noChangeAspect="1"/>
          </p:cNvPicPr>
          <p:nvPr/>
        </p:nvPicPr>
        <p:blipFill rotWithShape="1">
          <a:blip r:embed="rId3"/>
          <a:srcRect l="16198" r="42540"/>
          <a:stretch/>
        </p:blipFill>
        <p:spPr>
          <a:xfrm>
            <a:off x="5262113" y="4264864"/>
            <a:ext cx="1017918" cy="1847850"/>
          </a:xfrm>
          <a:prstGeom prst="rect">
            <a:avLst/>
          </a:prstGeom>
        </p:spPr>
      </p:pic>
      <p:pic>
        <p:nvPicPr>
          <p:cNvPr id="9" name="Picture 8"/>
          <p:cNvPicPr>
            <a:picLocks noChangeAspect="1"/>
          </p:cNvPicPr>
          <p:nvPr/>
        </p:nvPicPr>
        <p:blipFill rotWithShape="1">
          <a:blip r:embed="rId3"/>
          <a:srcRect l="16198" r="42540"/>
          <a:stretch/>
        </p:blipFill>
        <p:spPr>
          <a:xfrm>
            <a:off x="6756765" y="4269178"/>
            <a:ext cx="1017918" cy="1847850"/>
          </a:xfrm>
          <a:prstGeom prst="rect">
            <a:avLst/>
          </a:prstGeom>
        </p:spPr>
      </p:pic>
      <p:pic>
        <p:nvPicPr>
          <p:cNvPr id="10" name="Picture 9"/>
          <p:cNvPicPr>
            <a:picLocks noChangeAspect="1"/>
          </p:cNvPicPr>
          <p:nvPr/>
        </p:nvPicPr>
        <p:blipFill rotWithShape="1">
          <a:blip r:embed="rId3"/>
          <a:srcRect l="16198" r="42540"/>
          <a:stretch/>
        </p:blipFill>
        <p:spPr>
          <a:xfrm>
            <a:off x="8284235" y="4264864"/>
            <a:ext cx="1017918" cy="1847850"/>
          </a:xfrm>
          <a:prstGeom prst="rect">
            <a:avLst/>
          </a:prstGeom>
        </p:spPr>
      </p:pic>
      <p:pic>
        <p:nvPicPr>
          <p:cNvPr id="11" name="Picture 10"/>
          <p:cNvPicPr>
            <a:picLocks noChangeAspect="1"/>
          </p:cNvPicPr>
          <p:nvPr/>
        </p:nvPicPr>
        <p:blipFill rotWithShape="1">
          <a:blip r:embed="rId3"/>
          <a:srcRect l="16198" r="42540"/>
          <a:stretch/>
        </p:blipFill>
        <p:spPr>
          <a:xfrm>
            <a:off x="9926128" y="4264864"/>
            <a:ext cx="1017918" cy="1847850"/>
          </a:xfrm>
          <a:prstGeom prst="rect">
            <a:avLst/>
          </a:prstGeom>
        </p:spPr>
      </p:pic>
    </p:spTree>
    <p:extLst>
      <p:ext uri="{BB962C8B-B14F-4D97-AF65-F5344CB8AC3E}">
        <p14:creationId xmlns:p14="http://schemas.microsoft.com/office/powerpoint/2010/main" val="1212426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8994" r="16643" b="2264"/>
          <a:stretch/>
        </p:blipFill>
        <p:spPr>
          <a:xfrm>
            <a:off x="3680151" y="1344561"/>
            <a:ext cx="2752627" cy="2504232"/>
          </a:xfrm>
          <a:prstGeom prst="rect">
            <a:avLst/>
          </a:prstGeom>
          <a:ln w="38100">
            <a:solidFill>
              <a:srgbClr val="92D050"/>
            </a:solidFill>
          </a:ln>
        </p:spPr>
      </p:pic>
      <p:pic>
        <p:nvPicPr>
          <p:cNvPr id="1026" name="Picture 2" descr="http://pad1.whstatic.com/images/thumb/9/99/Part-Your-Hair-for-Your-Face-Shape-Step-2.jpg/670px-Part-Your-Hair-for-Your-Face-Shape-Step-2.jpg"/>
          <p:cNvPicPr>
            <a:picLocks noChangeAspect="1" noChangeArrowheads="1"/>
          </p:cNvPicPr>
          <p:nvPr/>
        </p:nvPicPr>
        <p:blipFill rotWithShape="1">
          <a:blip r:embed="rId4">
            <a:extLst>
              <a:ext uri="{28A0092B-C50C-407E-A947-70E740481C1C}">
                <a14:useLocalDpi xmlns:a14="http://schemas.microsoft.com/office/drawing/2010/main" val="0"/>
              </a:ext>
            </a:extLst>
          </a:blip>
          <a:srcRect l="23831" r="19652" b="29978"/>
          <a:stretch/>
        </p:blipFill>
        <p:spPr bwMode="auto">
          <a:xfrm>
            <a:off x="129990" y="205965"/>
            <a:ext cx="2965335" cy="2451100"/>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pic>
        <p:nvPicPr>
          <p:cNvPr id="1030" name="Picture 6" descr="https://41.media.tumblr.com/3d7cc103463170ab2ed79e320f760a5a/tumblr_nyhpgn1EvU1rua6ndo1_500.jpg"/>
          <p:cNvPicPr>
            <a:picLocks noChangeAspect="1" noChangeArrowheads="1"/>
          </p:cNvPicPr>
          <p:nvPr/>
        </p:nvPicPr>
        <p:blipFill rotWithShape="1">
          <a:blip r:embed="rId5">
            <a:extLst>
              <a:ext uri="{28A0092B-C50C-407E-A947-70E740481C1C}">
                <a14:useLocalDpi xmlns:a14="http://schemas.microsoft.com/office/drawing/2010/main" val="0"/>
              </a:ext>
            </a:extLst>
          </a:blip>
          <a:srcRect l="23933" t="16533" r="23267" b="14133"/>
          <a:stretch/>
        </p:blipFill>
        <p:spPr bwMode="auto">
          <a:xfrm>
            <a:off x="6927010" y="205965"/>
            <a:ext cx="2134265" cy="2802570"/>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pic>
        <p:nvPicPr>
          <p:cNvPr id="1032" name="Picture 8" descr="http://www.aegpartitions.com/images/home_banner.jpg"/>
          <p:cNvPicPr>
            <a:picLocks noChangeAspect="1" noChangeArrowheads="1"/>
          </p:cNvPicPr>
          <p:nvPr/>
        </p:nvPicPr>
        <p:blipFill rotWithShape="1">
          <a:blip r:embed="rId6">
            <a:extLst>
              <a:ext uri="{28A0092B-C50C-407E-A947-70E740481C1C}">
                <a14:useLocalDpi xmlns:a14="http://schemas.microsoft.com/office/drawing/2010/main" val="0"/>
              </a:ext>
            </a:extLst>
          </a:blip>
          <a:srcRect l="12089" r="42082"/>
          <a:stretch/>
        </p:blipFill>
        <p:spPr bwMode="auto">
          <a:xfrm>
            <a:off x="134685" y="3724610"/>
            <a:ext cx="3855237" cy="3041943"/>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rotWithShape="1">
          <a:blip r:embed="rId7"/>
          <a:srcRect l="-327" t="2772" r="10522" b="15122"/>
          <a:stretch/>
        </p:blipFill>
        <p:spPr>
          <a:xfrm>
            <a:off x="9469679" y="3388563"/>
            <a:ext cx="2470366" cy="3407395"/>
          </a:xfrm>
          <a:prstGeom prst="rect">
            <a:avLst/>
          </a:prstGeom>
          <a:ln w="38100">
            <a:solidFill>
              <a:srgbClr val="92D050"/>
            </a:solidFill>
          </a:ln>
        </p:spPr>
      </p:pic>
      <p:pic>
        <p:nvPicPr>
          <p:cNvPr id="9" name="Picture 8"/>
          <p:cNvPicPr>
            <a:picLocks noChangeAspect="1"/>
          </p:cNvPicPr>
          <p:nvPr/>
        </p:nvPicPr>
        <p:blipFill>
          <a:blip r:embed="rId8"/>
          <a:stretch>
            <a:fillRect/>
          </a:stretch>
        </p:blipFill>
        <p:spPr>
          <a:xfrm>
            <a:off x="9469679" y="205965"/>
            <a:ext cx="2419350" cy="2466975"/>
          </a:xfrm>
          <a:prstGeom prst="rect">
            <a:avLst/>
          </a:prstGeom>
          <a:ln w="38100">
            <a:solidFill>
              <a:srgbClr val="92D050"/>
            </a:solidFill>
          </a:ln>
        </p:spPr>
      </p:pic>
      <p:pic>
        <p:nvPicPr>
          <p:cNvPr id="10" name="Picture 9"/>
          <p:cNvPicPr>
            <a:picLocks noChangeAspect="1"/>
          </p:cNvPicPr>
          <p:nvPr/>
        </p:nvPicPr>
        <p:blipFill rotWithShape="1">
          <a:blip r:embed="rId9"/>
          <a:srcRect l="26625" t="13298" r="25309" b="3264"/>
          <a:stretch/>
        </p:blipFill>
        <p:spPr>
          <a:xfrm>
            <a:off x="6169934" y="3428624"/>
            <a:ext cx="2714919" cy="3337929"/>
          </a:xfrm>
          <a:prstGeom prst="rect">
            <a:avLst/>
          </a:prstGeom>
          <a:ln w="38100">
            <a:solidFill>
              <a:srgbClr val="92D050"/>
            </a:solidFill>
          </a:ln>
        </p:spPr>
      </p:pic>
      <p:sp>
        <p:nvSpPr>
          <p:cNvPr id="2" name="TextBox 1"/>
          <p:cNvSpPr txBox="1"/>
          <p:nvPr/>
        </p:nvSpPr>
        <p:spPr>
          <a:xfrm>
            <a:off x="3284119" y="102903"/>
            <a:ext cx="4710023" cy="707886"/>
          </a:xfrm>
          <a:prstGeom prst="rect">
            <a:avLst/>
          </a:prstGeom>
          <a:noFill/>
        </p:spPr>
        <p:txBody>
          <a:bodyPr wrap="square" rtlCol="0">
            <a:spAutoFit/>
          </a:bodyPr>
          <a:lstStyle/>
          <a:p>
            <a:r>
              <a:rPr lang="en-US" sz="4000" dirty="0" smtClean="0">
                <a:solidFill>
                  <a:schemeClr val="accent4">
                    <a:lumMod val="50000"/>
                  </a:schemeClr>
                </a:solidFill>
              </a:rPr>
              <a:t>Partitive Division</a:t>
            </a:r>
            <a:endParaRPr lang="en-US" sz="4000" dirty="0">
              <a:solidFill>
                <a:schemeClr val="accent4">
                  <a:lumMod val="50000"/>
                </a:schemeClr>
              </a:solidFill>
            </a:endParaRPr>
          </a:p>
        </p:txBody>
      </p:sp>
    </p:spTree>
    <p:custDataLst>
      <p:tags r:id="rId1"/>
    </p:custDataLst>
    <p:extLst>
      <p:ext uri="{BB962C8B-B14F-4D97-AF65-F5344CB8AC3E}">
        <p14:creationId xmlns:p14="http://schemas.microsoft.com/office/powerpoint/2010/main" val="3540917583"/>
      </p:ext>
    </p:extLst>
  </p:cSld>
  <p:clrMapOvr>
    <a:masterClrMapping/>
  </p:clrMapOvr>
  <mc:AlternateContent xmlns:mc="http://schemas.openxmlformats.org/markup-compatibility/2006" xmlns:p14="http://schemas.microsoft.com/office/powerpoint/2010/main">
    <mc:Choice Requires="p14">
      <p:transition spd="slow" p14:dur="2000" advTm="34620"/>
    </mc:Choice>
    <mc:Fallback xmlns="">
      <p:transition spd="slow" advTm="34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arn(inVertical)">
                                      <p:cBhvr>
                                        <p:cTn id="12" dur="5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99047" y="1456801"/>
            <a:ext cx="3748177" cy="1811548"/>
            <a:chOff x="2738887" y="1173192"/>
            <a:chExt cx="3748177" cy="1811548"/>
          </a:xfrm>
        </p:grpSpPr>
        <p:cxnSp>
          <p:nvCxnSpPr>
            <p:cNvPr id="3" name="Straight Connector 2"/>
            <p:cNvCxnSpPr/>
            <p:nvPr/>
          </p:nvCxnSpPr>
          <p:spPr>
            <a:xfrm>
              <a:off x="3709358" y="1173192"/>
              <a:ext cx="0" cy="18115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709358" y="1173192"/>
              <a:ext cx="2777706"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TextBox 6"/>
                <p:cNvSpPr txBox="1"/>
                <p:nvPr/>
              </p:nvSpPr>
              <p:spPr>
                <a:xfrm>
                  <a:off x="2738887" y="1279341"/>
                  <a:ext cx="634041" cy="1538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0000" b="0" i="1" smtClean="0">
                            <a:latin typeface="Cambria Math" panose="02040503050406030204" pitchFamily="18" charset="0"/>
                          </a:rPr>
                          <m:t>4</m:t>
                        </m:r>
                      </m:oMath>
                    </m:oMathPara>
                  </a14:m>
                  <a:endParaRPr lang="en-US" sz="10000" dirty="0"/>
                </a:p>
              </p:txBody>
            </p:sp>
          </mc:Choice>
          <mc:Fallback>
            <p:sp>
              <p:nvSpPr>
                <p:cNvPr id="7" name="TextBox 6"/>
                <p:cNvSpPr txBox="1">
                  <a:spLocks noRot="1" noChangeAspect="1" noMove="1" noResize="1" noEditPoints="1" noAdjustHandles="1" noChangeArrowheads="1" noChangeShapeType="1" noTextEdit="1"/>
                </p:cNvSpPr>
                <p:nvPr/>
              </p:nvSpPr>
              <p:spPr>
                <a:xfrm>
                  <a:off x="2738887" y="1279341"/>
                  <a:ext cx="634041" cy="1538883"/>
                </a:xfrm>
                <a:prstGeom prst="rect">
                  <a:avLst/>
                </a:prstGeom>
                <a:blipFill>
                  <a:blip r:embed="rId2"/>
                  <a:stretch>
                    <a:fillRect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43008" y="1294160"/>
                  <a:ext cx="1710405"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b="0" i="1" smtClean="0">
                            <a:latin typeface="Cambria Math" panose="02040503050406030204" pitchFamily="18" charset="0"/>
                          </a:rPr>
                          <m:t>12</m:t>
                        </m:r>
                      </m:oMath>
                    </m:oMathPara>
                  </a14:m>
                  <a:endParaRPr lang="en-US" sz="10000" dirty="0"/>
                </a:p>
              </p:txBody>
            </p:sp>
          </mc:Choice>
          <mc:Fallback xmlns="">
            <p:sp>
              <p:nvSpPr>
                <p:cNvPr id="8" name="TextBox 7"/>
                <p:cNvSpPr txBox="1">
                  <a:spLocks noRot="1" noChangeAspect="1" noMove="1" noResize="1" noEditPoints="1" noAdjustHandles="1" noChangeArrowheads="1" noChangeShapeType="1" noTextEdit="1"/>
                </p:cNvSpPr>
                <p:nvPr/>
              </p:nvSpPr>
              <p:spPr>
                <a:xfrm>
                  <a:off x="4243008" y="1294160"/>
                  <a:ext cx="1710405" cy="1538883"/>
                </a:xfrm>
                <a:prstGeom prst="rect">
                  <a:avLst/>
                </a:prstGeom>
                <a:blipFill>
                  <a:blip r:embed="rId3"/>
                  <a:stretch>
                    <a:fillRect/>
                  </a:stretch>
                </a:blipFill>
              </p:spPr>
              <p:txBody>
                <a:bodyPr/>
                <a:lstStyle/>
                <a:p>
                  <a:r>
                    <a:rPr lang="en-US">
                      <a:noFill/>
                    </a:rPr>
                    <a:t> </a:t>
                  </a:r>
                </a:p>
              </p:txBody>
            </p:sp>
          </mc:Fallback>
        </mc:AlternateContent>
      </p:grpSp>
      <p:sp>
        <p:nvSpPr>
          <p:cNvPr id="9" name="TextBox 8"/>
          <p:cNvSpPr txBox="1"/>
          <p:nvPr/>
        </p:nvSpPr>
        <p:spPr>
          <a:xfrm>
            <a:off x="5788328" y="669359"/>
            <a:ext cx="3886200" cy="646331"/>
          </a:xfrm>
          <a:prstGeom prst="rect">
            <a:avLst/>
          </a:prstGeom>
          <a:noFill/>
        </p:spPr>
        <p:txBody>
          <a:bodyPr wrap="square" rtlCol="0">
            <a:spAutoFit/>
          </a:bodyPr>
          <a:lstStyle/>
          <a:p>
            <a:r>
              <a:rPr lang="en-US" sz="3600" b="1" dirty="0">
                <a:solidFill>
                  <a:srgbClr val="7030A0"/>
                </a:solidFill>
              </a:rPr>
              <a:t>Size of </a:t>
            </a:r>
            <a:r>
              <a:rPr lang="en-US" sz="3600" b="1" dirty="0" smtClean="0">
                <a:solidFill>
                  <a:srgbClr val="7030A0"/>
                </a:solidFill>
              </a:rPr>
              <a:t>groups</a:t>
            </a:r>
            <a:endParaRPr lang="en-US" sz="3600" b="1" dirty="0">
              <a:solidFill>
                <a:srgbClr val="7030A0"/>
              </a:solidFill>
            </a:endParaRPr>
          </a:p>
        </p:txBody>
      </p:sp>
      <p:sp>
        <p:nvSpPr>
          <p:cNvPr id="10" name="TextBox 9"/>
          <p:cNvSpPr txBox="1"/>
          <p:nvPr/>
        </p:nvSpPr>
        <p:spPr>
          <a:xfrm>
            <a:off x="6223957" y="2899016"/>
            <a:ext cx="3416300" cy="769441"/>
          </a:xfrm>
          <a:prstGeom prst="rect">
            <a:avLst/>
          </a:prstGeom>
          <a:noFill/>
        </p:spPr>
        <p:txBody>
          <a:bodyPr wrap="square" rtlCol="0">
            <a:spAutoFit/>
          </a:bodyPr>
          <a:lstStyle/>
          <a:p>
            <a:r>
              <a:rPr lang="en-US" sz="4400" dirty="0" smtClean="0">
                <a:solidFill>
                  <a:schemeClr val="accent2">
                    <a:lumMod val="75000"/>
                  </a:schemeClr>
                </a:solidFill>
              </a:rPr>
              <a:t>Total </a:t>
            </a:r>
            <a:endParaRPr lang="en-US" sz="4400" dirty="0">
              <a:solidFill>
                <a:schemeClr val="accent2">
                  <a:lumMod val="75000"/>
                </a:schemeClr>
              </a:solidFill>
            </a:endParaRPr>
          </a:p>
        </p:txBody>
      </p:sp>
      <p:sp>
        <p:nvSpPr>
          <p:cNvPr id="11" name="TextBox 10"/>
          <p:cNvSpPr txBox="1"/>
          <p:nvPr/>
        </p:nvSpPr>
        <p:spPr>
          <a:xfrm>
            <a:off x="181155" y="2960572"/>
            <a:ext cx="4083367" cy="646331"/>
          </a:xfrm>
          <a:prstGeom prst="rect">
            <a:avLst/>
          </a:prstGeom>
          <a:noFill/>
        </p:spPr>
        <p:txBody>
          <a:bodyPr wrap="square" rtlCol="0">
            <a:spAutoFit/>
          </a:bodyPr>
          <a:lstStyle/>
          <a:p>
            <a:r>
              <a:rPr lang="en-US" sz="3600" b="1" dirty="0">
                <a:solidFill>
                  <a:schemeClr val="accent6">
                    <a:lumMod val="75000"/>
                  </a:schemeClr>
                </a:solidFill>
              </a:rPr>
              <a:t>Number of groups</a:t>
            </a:r>
          </a:p>
        </p:txBody>
      </p:sp>
      <p:sp>
        <p:nvSpPr>
          <p:cNvPr id="13" name="TextBox 12"/>
          <p:cNvSpPr txBox="1"/>
          <p:nvPr/>
        </p:nvSpPr>
        <p:spPr>
          <a:xfrm>
            <a:off x="2346384" y="5497562"/>
            <a:ext cx="7755147" cy="923330"/>
          </a:xfrm>
          <a:prstGeom prst="rect">
            <a:avLst/>
          </a:prstGeom>
          <a:noFill/>
        </p:spPr>
        <p:txBody>
          <a:bodyPr wrap="square" rtlCol="0">
            <a:spAutoFit/>
          </a:bodyPr>
          <a:lstStyle/>
          <a:p>
            <a:pPr algn="ctr"/>
            <a:r>
              <a:rPr lang="en-US" sz="5400" dirty="0" smtClean="0">
                <a:solidFill>
                  <a:schemeClr val="accent1">
                    <a:lumMod val="75000"/>
                  </a:schemeClr>
                </a:solidFill>
                <a:latin typeface="Berlin Sans FB Demi" panose="020E0802020502020306" pitchFamily="34" charset="0"/>
              </a:rPr>
              <a:t>Partitive Division</a:t>
            </a:r>
            <a:endParaRPr lang="en-US" sz="5400" dirty="0">
              <a:solidFill>
                <a:schemeClr val="accent1">
                  <a:lumMod val="75000"/>
                </a:schemeClr>
              </a:solidFill>
              <a:latin typeface="Berlin Sans FB Demi" panose="020E0802020502020306" pitchFamily="34" charset="0"/>
            </a:endParaRPr>
          </a:p>
        </p:txBody>
      </p:sp>
      <p:sp>
        <p:nvSpPr>
          <p:cNvPr id="2" name="TextBox 1"/>
          <p:cNvSpPr txBox="1"/>
          <p:nvPr/>
        </p:nvSpPr>
        <p:spPr>
          <a:xfrm>
            <a:off x="4803850" y="31835"/>
            <a:ext cx="1185160" cy="1631216"/>
          </a:xfrm>
          <a:prstGeom prst="rect">
            <a:avLst/>
          </a:prstGeom>
          <a:noFill/>
        </p:spPr>
        <p:txBody>
          <a:bodyPr wrap="square" rtlCol="0">
            <a:spAutoFit/>
          </a:bodyPr>
          <a:lstStyle/>
          <a:p>
            <a:r>
              <a:rPr lang="en-US" sz="10000" dirty="0" smtClean="0">
                <a:latin typeface="Cambria Math" panose="02040503050406030204" pitchFamily="18" charset="0"/>
                <a:ea typeface="Cambria Math" panose="02040503050406030204" pitchFamily="18" charset="0"/>
              </a:rPr>
              <a:t>3</a:t>
            </a:r>
            <a:endParaRPr lang="en-US" sz="10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934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10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31553" y="329454"/>
                <a:ext cx="10353761" cy="735106"/>
              </a:xfrm>
            </p:spPr>
            <p:txBody>
              <a:bodyPr>
                <a:noAutofit/>
              </a:bodyPr>
              <a:lstStyle/>
              <a:p>
                <a:r>
                  <a:rPr lang="en-US" sz="3600" dirty="0">
                    <a:solidFill>
                      <a:schemeClr val="accent1"/>
                    </a:solidFill>
                    <a:latin typeface="Arial" panose="020B0604020202020204" pitchFamily="34" charset="0"/>
                    <a:ea typeface="Cambria Math"/>
                    <a:cs typeface="Arial" panose="020B0604020202020204" pitchFamily="34" charset="0"/>
                  </a:rPr>
                  <a:t>252 </a:t>
                </a:r>
                <a14:m>
                  <m:oMath xmlns:m="http://schemas.openxmlformats.org/officeDocument/2006/math">
                    <m:r>
                      <a:rPr lang="en-US" sz="3600" i="1">
                        <a:solidFill>
                          <a:schemeClr val="accent1"/>
                        </a:solidFill>
                        <a:latin typeface="Cambria Math"/>
                        <a:ea typeface="Cambria Math"/>
                      </a:rPr>
                      <m:t>÷ </m:t>
                    </m:r>
                  </m:oMath>
                </a14:m>
                <a:r>
                  <a:rPr lang="en-US" sz="3600" dirty="0">
                    <a:solidFill>
                      <a:schemeClr val="accent1"/>
                    </a:solidFill>
                    <a:latin typeface="Arial" panose="020B0604020202020204" pitchFamily="34" charset="0"/>
                    <a:cs typeface="Arial" panose="020B0604020202020204" pitchFamily="34" charset="0"/>
                  </a:rPr>
                  <a:t>6</a:t>
                </a:r>
                <a:br>
                  <a:rPr lang="en-US" sz="3600" dirty="0">
                    <a:solidFill>
                      <a:schemeClr val="accent1"/>
                    </a:solidFill>
                    <a:latin typeface="Arial" panose="020B0604020202020204" pitchFamily="34" charset="0"/>
                    <a:cs typeface="Arial" panose="020B0604020202020204" pitchFamily="34" charset="0"/>
                  </a:rPr>
                </a:br>
                <a:endParaRPr lang="en-US" sz="3600" dirty="0">
                  <a:solidFill>
                    <a:schemeClr val="accent1"/>
                  </a:solidFill>
                  <a:latin typeface="Arial" panose="020B0604020202020204" pitchFamily="34" charset="0"/>
                  <a:cs typeface="Arial" panose="020B060402020202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31553" y="329454"/>
                <a:ext cx="10353761" cy="735106"/>
              </a:xfrm>
              <a:blipFill>
                <a:blip r:embed="rId3"/>
                <a:stretch>
                  <a:fillRect l="-1766" t="-43802"/>
                </a:stretch>
              </a:blipFill>
            </p:spPr>
            <p:txBody>
              <a:bodyPr/>
              <a:lstStyle/>
              <a:p>
                <a:r>
                  <a:rPr lang="en-US">
                    <a:noFill/>
                  </a:rPr>
                  <a:t> </a:t>
                </a:r>
              </a:p>
            </p:txBody>
          </p:sp>
        </mc:Fallback>
      </mc:AlternateContent>
      <p:grpSp>
        <p:nvGrpSpPr>
          <p:cNvPr id="3" name="Group 17"/>
          <p:cNvGrpSpPr/>
          <p:nvPr/>
        </p:nvGrpSpPr>
        <p:grpSpPr>
          <a:xfrm>
            <a:off x="2048365" y="1664842"/>
            <a:ext cx="7608200" cy="4582755"/>
            <a:chOff x="848823" y="1422089"/>
            <a:chExt cx="10144266" cy="4582755"/>
          </a:xfrm>
        </p:grpSpPr>
        <p:sp>
          <p:nvSpPr>
            <p:cNvPr id="4" name="Oval 3"/>
            <p:cNvSpPr/>
            <p:nvPr/>
          </p:nvSpPr>
          <p:spPr>
            <a:xfrm>
              <a:off x="848823" y="2960431"/>
              <a:ext cx="2197013" cy="19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16218" y="1422089"/>
              <a:ext cx="2197013" cy="19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08641" y="4036194"/>
              <a:ext cx="2197013" cy="19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796076" y="2880359"/>
              <a:ext cx="2197013" cy="19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28681" y="1422089"/>
              <a:ext cx="2197013" cy="19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24108" y="4001233"/>
              <a:ext cx="2197013" cy="19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362201" y="3601123"/>
            <a:ext cx="525333" cy="400110"/>
          </a:xfrm>
          <a:prstGeom prst="rect">
            <a:avLst/>
          </a:prstGeom>
          <a:noFill/>
        </p:spPr>
        <p:txBody>
          <a:bodyPr wrap="square" rtlCol="0">
            <a:spAutoFit/>
          </a:bodyPr>
          <a:lstStyle/>
          <a:p>
            <a:r>
              <a:rPr lang="en-US" sz="2000" dirty="0">
                <a:solidFill>
                  <a:schemeClr val="bg2"/>
                </a:solidFill>
              </a:rPr>
              <a:t>20</a:t>
            </a:r>
          </a:p>
        </p:txBody>
      </p:sp>
      <p:sp>
        <p:nvSpPr>
          <p:cNvPr id="11" name="TextBox 10"/>
          <p:cNvSpPr txBox="1"/>
          <p:nvPr/>
        </p:nvSpPr>
        <p:spPr>
          <a:xfrm>
            <a:off x="4389569" y="2040816"/>
            <a:ext cx="487231" cy="400110"/>
          </a:xfrm>
          <a:prstGeom prst="rect">
            <a:avLst/>
          </a:prstGeom>
          <a:noFill/>
        </p:spPr>
        <p:txBody>
          <a:bodyPr wrap="square" rtlCol="0">
            <a:spAutoFit/>
          </a:bodyPr>
          <a:lstStyle/>
          <a:p>
            <a:r>
              <a:rPr lang="en-US" sz="2000" dirty="0">
                <a:solidFill>
                  <a:schemeClr val="bg2"/>
                </a:solidFill>
              </a:rPr>
              <a:t>20</a:t>
            </a:r>
          </a:p>
        </p:txBody>
      </p:sp>
      <p:sp>
        <p:nvSpPr>
          <p:cNvPr id="12" name="TextBox 11"/>
          <p:cNvSpPr txBox="1"/>
          <p:nvPr/>
        </p:nvSpPr>
        <p:spPr>
          <a:xfrm>
            <a:off x="6559997" y="2225040"/>
            <a:ext cx="526603" cy="400110"/>
          </a:xfrm>
          <a:prstGeom prst="rect">
            <a:avLst/>
          </a:prstGeom>
          <a:noFill/>
        </p:spPr>
        <p:txBody>
          <a:bodyPr wrap="square" rtlCol="0">
            <a:spAutoFit/>
          </a:bodyPr>
          <a:lstStyle/>
          <a:p>
            <a:r>
              <a:rPr lang="en-US" sz="2000" dirty="0">
                <a:solidFill>
                  <a:schemeClr val="bg2"/>
                </a:solidFill>
              </a:rPr>
              <a:t>20</a:t>
            </a:r>
          </a:p>
        </p:txBody>
      </p:sp>
      <p:sp>
        <p:nvSpPr>
          <p:cNvPr id="13" name="TextBox 12"/>
          <p:cNvSpPr txBox="1"/>
          <p:nvPr/>
        </p:nvSpPr>
        <p:spPr>
          <a:xfrm>
            <a:off x="4038600" y="4771016"/>
            <a:ext cx="657562" cy="400110"/>
          </a:xfrm>
          <a:prstGeom prst="rect">
            <a:avLst/>
          </a:prstGeom>
          <a:noFill/>
        </p:spPr>
        <p:txBody>
          <a:bodyPr wrap="square" rtlCol="0">
            <a:spAutoFit/>
          </a:bodyPr>
          <a:lstStyle/>
          <a:p>
            <a:r>
              <a:rPr lang="en-US" sz="2000" dirty="0">
                <a:solidFill>
                  <a:schemeClr val="bg2"/>
                </a:solidFill>
              </a:rPr>
              <a:t>20</a:t>
            </a:r>
          </a:p>
        </p:txBody>
      </p:sp>
      <p:sp>
        <p:nvSpPr>
          <p:cNvPr id="15" name="TextBox 14"/>
          <p:cNvSpPr txBox="1"/>
          <p:nvPr/>
        </p:nvSpPr>
        <p:spPr>
          <a:xfrm>
            <a:off x="8598003" y="3625500"/>
            <a:ext cx="469797" cy="400110"/>
          </a:xfrm>
          <a:prstGeom prst="rect">
            <a:avLst/>
          </a:prstGeom>
          <a:noFill/>
        </p:spPr>
        <p:txBody>
          <a:bodyPr wrap="square" rtlCol="0">
            <a:spAutoFit/>
          </a:bodyPr>
          <a:lstStyle/>
          <a:p>
            <a:r>
              <a:rPr lang="en-US" sz="2000" dirty="0">
                <a:solidFill>
                  <a:schemeClr val="bg2"/>
                </a:solidFill>
              </a:rPr>
              <a:t>20</a:t>
            </a:r>
          </a:p>
        </p:txBody>
      </p:sp>
      <p:sp>
        <p:nvSpPr>
          <p:cNvPr id="16" name="TextBox 15"/>
          <p:cNvSpPr txBox="1"/>
          <p:nvPr/>
        </p:nvSpPr>
        <p:spPr>
          <a:xfrm>
            <a:off x="6477000" y="4577743"/>
            <a:ext cx="587262" cy="400110"/>
          </a:xfrm>
          <a:prstGeom prst="rect">
            <a:avLst/>
          </a:prstGeom>
          <a:noFill/>
        </p:spPr>
        <p:txBody>
          <a:bodyPr wrap="square" rtlCol="0">
            <a:spAutoFit/>
          </a:bodyPr>
          <a:lstStyle/>
          <a:p>
            <a:r>
              <a:rPr lang="en-US" sz="2000" dirty="0">
                <a:solidFill>
                  <a:schemeClr val="bg2"/>
                </a:solidFill>
              </a:rPr>
              <a:t>20</a:t>
            </a:r>
          </a:p>
        </p:txBody>
      </p:sp>
      <p:sp>
        <p:nvSpPr>
          <p:cNvPr id="19" name="TextBox 18"/>
          <p:cNvSpPr txBox="1"/>
          <p:nvPr/>
        </p:nvSpPr>
        <p:spPr>
          <a:xfrm>
            <a:off x="6934200" y="228601"/>
            <a:ext cx="3276600" cy="1384995"/>
          </a:xfrm>
          <a:prstGeom prst="rect">
            <a:avLst/>
          </a:prstGeom>
          <a:noFill/>
        </p:spPr>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             </a:t>
            </a:r>
            <a:r>
              <a:rPr lang="en-US" sz="2800" dirty="0" smtClean="0">
                <a:solidFill>
                  <a:schemeClr val="accent6"/>
                </a:solidFill>
                <a:latin typeface="Arial" panose="020B0604020202020204" pitchFamily="34" charset="0"/>
                <a:cs typeface="Arial" panose="020B0604020202020204" pitchFamily="34" charset="0"/>
              </a:rPr>
              <a:t> 252</a:t>
            </a:r>
            <a:endParaRPr lang="en-US" sz="2800" dirty="0">
              <a:solidFill>
                <a:schemeClr val="accent6"/>
              </a:solidFill>
              <a:latin typeface="Arial" panose="020B0604020202020204" pitchFamily="34" charset="0"/>
              <a:cs typeface="Arial" panose="020B0604020202020204" pitchFamily="34" charset="0"/>
            </a:endParaRPr>
          </a:p>
          <a:p>
            <a:r>
              <a:rPr lang="en-US" sz="2800" dirty="0">
                <a:solidFill>
                  <a:schemeClr val="accent6"/>
                </a:solidFill>
                <a:latin typeface="Arial" panose="020B0604020202020204" pitchFamily="34" charset="0"/>
                <a:cs typeface="Arial" panose="020B0604020202020204" pitchFamily="34" charset="0"/>
              </a:rPr>
              <a:t>	   </a:t>
            </a:r>
            <a:r>
              <a:rPr lang="en-US" sz="2800" dirty="0" smtClean="0">
                <a:solidFill>
                  <a:schemeClr val="accent6"/>
                </a:solidFill>
                <a:latin typeface="Arial" panose="020B0604020202020204" pitchFamily="34" charset="0"/>
                <a:cs typeface="Arial" panose="020B0604020202020204" pitchFamily="34" charset="0"/>
              </a:rPr>
              <a:t>-</a:t>
            </a:r>
            <a:r>
              <a:rPr lang="en-US" sz="2800" u="sng" dirty="0" smtClean="0">
                <a:solidFill>
                  <a:schemeClr val="accent6"/>
                </a:solidFill>
                <a:latin typeface="Arial" panose="020B0604020202020204" pitchFamily="34" charset="0"/>
                <a:cs typeface="Arial" panose="020B0604020202020204" pitchFamily="34" charset="0"/>
              </a:rPr>
              <a:t>120</a:t>
            </a:r>
            <a:endParaRPr lang="en-US" sz="2800" dirty="0">
              <a:solidFill>
                <a:schemeClr val="accent6"/>
              </a:solidFill>
              <a:latin typeface="Arial" panose="020B0604020202020204" pitchFamily="34" charset="0"/>
              <a:cs typeface="Arial" panose="020B0604020202020204" pitchFamily="34" charset="0"/>
            </a:endParaRPr>
          </a:p>
          <a:p>
            <a:r>
              <a:rPr lang="en-US" sz="2800" dirty="0">
                <a:solidFill>
                  <a:schemeClr val="accent6"/>
                </a:solidFill>
                <a:latin typeface="Arial" panose="020B0604020202020204" pitchFamily="34" charset="0"/>
                <a:cs typeface="Arial" panose="020B0604020202020204" pitchFamily="34" charset="0"/>
              </a:rPr>
              <a:t>              132</a:t>
            </a:r>
          </a:p>
        </p:txBody>
      </p:sp>
      <p:sp>
        <p:nvSpPr>
          <p:cNvPr id="20" name="TextBox 19"/>
          <p:cNvSpPr txBox="1"/>
          <p:nvPr/>
        </p:nvSpPr>
        <p:spPr>
          <a:xfrm>
            <a:off x="2514600" y="4266134"/>
            <a:ext cx="565302" cy="400110"/>
          </a:xfrm>
          <a:prstGeom prst="rect">
            <a:avLst/>
          </a:prstGeom>
          <a:noFill/>
        </p:spPr>
        <p:txBody>
          <a:bodyPr wrap="square" rtlCol="0">
            <a:spAutoFit/>
          </a:bodyPr>
          <a:lstStyle/>
          <a:p>
            <a:r>
              <a:rPr lang="en-US" sz="2000" dirty="0">
                <a:solidFill>
                  <a:schemeClr val="bg2"/>
                </a:solidFill>
              </a:rPr>
              <a:t>20</a:t>
            </a:r>
          </a:p>
        </p:txBody>
      </p:sp>
      <p:sp>
        <p:nvSpPr>
          <p:cNvPr id="21" name="TextBox 20"/>
          <p:cNvSpPr txBox="1"/>
          <p:nvPr/>
        </p:nvSpPr>
        <p:spPr>
          <a:xfrm>
            <a:off x="4563315" y="2563598"/>
            <a:ext cx="465885" cy="400110"/>
          </a:xfrm>
          <a:prstGeom prst="rect">
            <a:avLst/>
          </a:prstGeom>
          <a:noFill/>
        </p:spPr>
        <p:txBody>
          <a:bodyPr wrap="square" rtlCol="0">
            <a:spAutoFit/>
          </a:bodyPr>
          <a:lstStyle/>
          <a:p>
            <a:r>
              <a:rPr lang="en-US" sz="2000" dirty="0">
                <a:solidFill>
                  <a:schemeClr val="bg2"/>
                </a:solidFill>
              </a:rPr>
              <a:t>20</a:t>
            </a:r>
          </a:p>
        </p:txBody>
      </p:sp>
      <p:sp>
        <p:nvSpPr>
          <p:cNvPr id="22" name="TextBox 21"/>
          <p:cNvSpPr txBox="1"/>
          <p:nvPr/>
        </p:nvSpPr>
        <p:spPr>
          <a:xfrm>
            <a:off x="6858001" y="2749314"/>
            <a:ext cx="575417" cy="400110"/>
          </a:xfrm>
          <a:prstGeom prst="rect">
            <a:avLst/>
          </a:prstGeom>
          <a:noFill/>
        </p:spPr>
        <p:txBody>
          <a:bodyPr wrap="square" rtlCol="0">
            <a:spAutoFit/>
          </a:bodyPr>
          <a:lstStyle/>
          <a:p>
            <a:r>
              <a:rPr lang="en-US" sz="2000" dirty="0">
                <a:solidFill>
                  <a:schemeClr val="bg2"/>
                </a:solidFill>
              </a:rPr>
              <a:t>20</a:t>
            </a:r>
          </a:p>
        </p:txBody>
      </p:sp>
      <p:sp>
        <p:nvSpPr>
          <p:cNvPr id="23" name="TextBox 22"/>
          <p:cNvSpPr txBox="1"/>
          <p:nvPr/>
        </p:nvSpPr>
        <p:spPr>
          <a:xfrm>
            <a:off x="4572000" y="5246420"/>
            <a:ext cx="630528" cy="400110"/>
          </a:xfrm>
          <a:prstGeom prst="rect">
            <a:avLst/>
          </a:prstGeom>
          <a:noFill/>
        </p:spPr>
        <p:txBody>
          <a:bodyPr wrap="square" rtlCol="0">
            <a:spAutoFit/>
          </a:bodyPr>
          <a:lstStyle/>
          <a:p>
            <a:r>
              <a:rPr lang="en-US" sz="2000" dirty="0">
                <a:solidFill>
                  <a:schemeClr val="bg2"/>
                </a:solidFill>
              </a:rPr>
              <a:t>20</a:t>
            </a:r>
          </a:p>
        </p:txBody>
      </p:sp>
      <p:sp>
        <p:nvSpPr>
          <p:cNvPr id="24" name="TextBox 23"/>
          <p:cNvSpPr txBox="1"/>
          <p:nvPr/>
        </p:nvSpPr>
        <p:spPr>
          <a:xfrm>
            <a:off x="7086600" y="5171126"/>
            <a:ext cx="490200" cy="400110"/>
          </a:xfrm>
          <a:prstGeom prst="rect">
            <a:avLst/>
          </a:prstGeom>
          <a:noFill/>
        </p:spPr>
        <p:txBody>
          <a:bodyPr wrap="square" rtlCol="0">
            <a:spAutoFit/>
          </a:bodyPr>
          <a:lstStyle/>
          <a:p>
            <a:r>
              <a:rPr lang="en-US" sz="2000" dirty="0">
                <a:solidFill>
                  <a:schemeClr val="bg2"/>
                </a:solidFill>
              </a:rPr>
              <a:t>20</a:t>
            </a:r>
          </a:p>
        </p:txBody>
      </p:sp>
      <p:sp>
        <p:nvSpPr>
          <p:cNvPr id="25" name="TextBox 24"/>
          <p:cNvSpPr txBox="1"/>
          <p:nvPr/>
        </p:nvSpPr>
        <p:spPr>
          <a:xfrm>
            <a:off x="8944936" y="4144078"/>
            <a:ext cx="503864" cy="400110"/>
          </a:xfrm>
          <a:prstGeom prst="rect">
            <a:avLst/>
          </a:prstGeom>
          <a:noFill/>
        </p:spPr>
        <p:txBody>
          <a:bodyPr wrap="square" rtlCol="0">
            <a:spAutoFit/>
          </a:bodyPr>
          <a:lstStyle/>
          <a:p>
            <a:r>
              <a:rPr lang="en-US" sz="2000" dirty="0">
                <a:solidFill>
                  <a:schemeClr val="bg2"/>
                </a:solidFill>
              </a:rPr>
              <a:t>20</a:t>
            </a:r>
          </a:p>
        </p:txBody>
      </p:sp>
      <p:sp>
        <p:nvSpPr>
          <p:cNvPr id="26" name="Rectangle 25"/>
          <p:cNvSpPr/>
          <p:nvPr/>
        </p:nvSpPr>
        <p:spPr>
          <a:xfrm>
            <a:off x="8229601" y="1981201"/>
            <a:ext cx="2238375" cy="1384995"/>
          </a:xfrm>
          <a:prstGeom prst="rect">
            <a:avLst/>
          </a:prstGeom>
        </p:spPr>
        <p:txBody>
          <a:bodyPr wrap="square">
            <a:spAutoFit/>
          </a:bodyPr>
          <a:lstStyle/>
          <a:p>
            <a:pPr lvl="0"/>
            <a:r>
              <a:rPr lang="en-US" sz="2800" dirty="0">
                <a:solidFill>
                  <a:srgbClr val="DE9C3C"/>
                </a:solidFill>
                <a:latin typeface="Arial" panose="020B0604020202020204" pitchFamily="34" charset="0"/>
                <a:cs typeface="Arial" panose="020B0604020202020204" pitchFamily="34" charset="0"/>
              </a:rPr>
              <a:t>             132</a:t>
            </a:r>
          </a:p>
          <a:p>
            <a:pPr lvl="0"/>
            <a:r>
              <a:rPr lang="en-US" sz="2800" dirty="0">
                <a:solidFill>
                  <a:srgbClr val="DE9C3C"/>
                </a:solidFill>
                <a:latin typeface="Arial" panose="020B0604020202020204" pitchFamily="34" charset="0"/>
                <a:cs typeface="Arial" panose="020B0604020202020204" pitchFamily="34" charset="0"/>
              </a:rPr>
              <a:t>           </a:t>
            </a:r>
            <a:r>
              <a:rPr lang="en-US" sz="2800" u="sng" dirty="0">
                <a:solidFill>
                  <a:srgbClr val="DE9C3C"/>
                </a:solidFill>
                <a:latin typeface="Arial" panose="020B0604020202020204" pitchFamily="34" charset="0"/>
                <a:cs typeface="Arial" panose="020B0604020202020204" pitchFamily="34" charset="0"/>
              </a:rPr>
              <a:t>- 120</a:t>
            </a:r>
          </a:p>
          <a:p>
            <a:pPr lvl="0"/>
            <a:r>
              <a:rPr lang="en-US" sz="2800" dirty="0">
                <a:solidFill>
                  <a:srgbClr val="DE9C3C"/>
                </a:solidFill>
                <a:latin typeface="Arial" panose="020B0604020202020204" pitchFamily="34" charset="0"/>
                <a:cs typeface="Arial" panose="020B0604020202020204" pitchFamily="34" charset="0"/>
              </a:rPr>
              <a:t>               12</a:t>
            </a:r>
            <a:endParaRPr lang="en-US" dirty="0"/>
          </a:p>
        </p:txBody>
      </p:sp>
      <p:sp>
        <p:nvSpPr>
          <p:cNvPr id="27" name="TextBox 26"/>
          <p:cNvSpPr txBox="1"/>
          <p:nvPr/>
        </p:nvSpPr>
        <p:spPr>
          <a:xfrm>
            <a:off x="3067083" y="3698993"/>
            <a:ext cx="385594" cy="461665"/>
          </a:xfrm>
          <a:prstGeom prst="rect">
            <a:avLst/>
          </a:prstGeom>
          <a:noFill/>
        </p:spPr>
        <p:txBody>
          <a:bodyPr wrap="square" rtlCol="0">
            <a:spAutoFit/>
          </a:bodyPr>
          <a:lstStyle/>
          <a:p>
            <a:r>
              <a:rPr lang="en-US" sz="2400" dirty="0">
                <a:solidFill>
                  <a:schemeClr val="bg2"/>
                </a:solidFill>
              </a:rPr>
              <a:t>2</a:t>
            </a:r>
          </a:p>
        </p:txBody>
      </p:sp>
      <p:sp>
        <p:nvSpPr>
          <p:cNvPr id="28" name="TextBox 27"/>
          <p:cNvSpPr txBox="1"/>
          <p:nvPr/>
        </p:nvSpPr>
        <p:spPr>
          <a:xfrm>
            <a:off x="4910249" y="2087596"/>
            <a:ext cx="385594" cy="461665"/>
          </a:xfrm>
          <a:prstGeom prst="rect">
            <a:avLst/>
          </a:prstGeom>
          <a:noFill/>
        </p:spPr>
        <p:txBody>
          <a:bodyPr wrap="square" rtlCol="0">
            <a:spAutoFit/>
          </a:bodyPr>
          <a:lstStyle/>
          <a:p>
            <a:r>
              <a:rPr lang="en-US" sz="2400" dirty="0">
                <a:solidFill>
                  <a:schemeClr val="bg2"/>
                </a:solidFill>
              </a:rPr>
              <a:t>2</a:t>
            </a:r>
          </a:p>
        </p:txBody>
      </p:sp>
      <p:sp>
        <p:nvSpPr>
          <p:cNvPr id="29" name="TextBox 28"/>
          <p:cNvSpPr txBox="1"/>
          <p:nvPr/>
        </p:nvSpPr>
        <p:spPr>
          <a:xfrm>
            <a:off x="7053708" y="1956712"/>
            <a:ext cx="385594" cy="461665"/>
          </a:xfrm>
          <a:prstGeom prst="rect">
            <a:avLst/>
          </a:prstGeom>
          <a:noFill/>
        </p:spPr>
        <p:txBody>
          <a:bodyPr wrap="square" rtlCol="0">
            <a:spAutoFit/>
          </a:bodyPr>
          <a:lstStyle/>
          <a:p>
            <a:r>
              <a:rPr lang="en-US" sz="2400" dirty="0">
                <a:solidFill>
                  <a:schemeClr val="bg2"/>
                </a:solidFill>
              </a:rPr>
              <a:t>2</a:t>
            </a:r>
          </a:p>
        </p:txBody>
      </p:sp>
      <p:sp>
        <p:nvSpPr>
          <p:cNvPr id="30" name="TextBox 29"/>
          <p:cNvSpPr txBox="1"/>
          <p:nvPr/>
        </p:nvSpPr>
        <p:spPr>
          <a:xfrm>
            <a:off x="4816935" y="4540185"/>
            <a:ext cx="385594" cy="461665"/>
          </a:xfrm>
          <a:prstGeom prst="rect">
            <a:avLst/>
          </a:prstGeom>
          <a:noFill/>
        </p:spPr>
        <p:txBody>
          <a:bodyPr wrap="square" rtlCol="0">
            <a:spAutoFit/>
          </a:bodyPr>
          <a:lstStyle/>
          <a:p>
            <a:r>
              <a:rPr lang="en-US" sz="2400" dirty="0">
                <a:solidFill>
                  <a:schemeClr val="bg2"/>
                </a:solidFill>
              </a:rPr>
              <a:t>2</a:t>
            </a:r>
          </a:p>
        </p:txBody>
      </p:sp>
      <p:sp>
        <p:nvSpPr>
          <p:cNvPr id="31" name="TextBox 30"/>
          <p:cNvSpPr txBox="1"/>
          <p:nvPr/>
        </p:nvSpPr>
        <p:spPr>
          <a:xfrm>
            <a:off x="6717434" y="5109573"/>
            <a:ext cx="385594" cy="461665"/>
          </a:xfrm>
          <a:prstGeom prst="rect">
            <a:avLst/>
          </a:prstGeom>
          <a:noFill/>
        </p:spPr>
        <p:txBody>
          <a:bodyPr wrap="square" rtlCol="0">
            <a:spAutoFit/>
          </a:bodyPr>
          <a:lstStyle/>
          <a:p>
            <a:r>
              <a:rPr lang="en-US" sz="2400" dirty="0">
                <a:solidFill>
                  <a:schemeClr val="bg2"/>
                </a:solidFill>
              </a:rPr>
              <a:t>2</a:t>
            </a:r>
          </a:p>
        </p:txBody>
      </p:sp>
      <p:sp>
        <p:nvSpPr>
          <p:cNvPr id="32" name="TextBox 31"/>
          <p:cNvSpPr txBox="1"/>
          <p:nvPr/>
        </p:nvSpPr>
        <p:spPr>
          <a:xfrm>
            <a:off x="8385876" y="4278947"/>
            <a:ext cx="385594" cy="461665"/>
          </a:xfrm>
          <a:prstGeom prst="rect">
            <a:avLst/>
          </a:prstGeom>
          <a:noFill/>
        </p:spPr>
        <p:txBody>
          <a:bodyPr wrap="square" rtlCol="0">
            <a:spAutoFit/>
          </a:bodyPr>
          <a:lstStyle/>
          <a:p>
            <a:r>
              <a:rPr lang="en-US" sz="2400" dirty="0">
                <a:solidFill>
                  <a:schemeClr val="bg2"/>
                </a:solidFill>
              </a:rPr>
              <a:t>2</a:t>
            </a:r>
          </a:p>
        </p:txBody>
      </p:sp>
      <p:sp>
        <p:nvSpPr>
          <p:cNvPr id="33" name="TextBox 32"/>
          <p:cNvSpPr txBox="1"/>
          <p:nvPr/>
        </p:nvSpPr>
        <p:spPr>
          <a:xfrm>
            <a:off x="9291871" y="5228311"/>
            <a:ext cx="1549597" cy="1384995"/>
          </a:xfrm>
          <a:prstGeom prst="rect">
            <a:avLst/>
          </a:prstGeom>
          <a:noFill/>
        </p:spPr>
        <p:txBody>
          <a:bodyPr wrap="square" rtlCol="0">
            <a:spAutoFit/>
          </a:bodyPr>
          <a:lstStyle/>
          <a:p>
            <a:r>
              <a:rPr lang="en-US" sz="2800" dirty="0">
                <a:solidFill>
                  <a:schemeClr val="accent6"/>
                </a:solidFill>
                <a:latin typeface="Arial" panose="020B0604020202020204" pitchFamily="34" charset="0"/>
                <a:cs typeface="Arial" panose="020B0604020202020204" pitchFamily="34" charset="0"/>
              </a:rPr>
              <a:t>   12</a:t>
            </a:r>
          </a:p>
          <a:p>
            <a:r>
              <a:rPr lang="en-US" sz="2800" u="sng" dirty="0">
                <a:solidFill>
                  <a:schemeClr val="accent6"/>
                </a:solidFill>
                <a:latin typeface="Arial" panose="020B0604020202020204" pitchFamily="34" charset="0"/>
                <a:cs typeface="Arial" panose="020B0604020202020204" pitchFamily="34" charset="0"/>
              </a:rPr>
              <a:t> - 12_</a:t>
            </a:r>
          </a:p>
          <a:p>
            <a:r>
              <a:rPr lang="en-US" sz="2800" dirty="0">
                <a:solidFill>
                  <a:schemeClr val="accent6"/>
                </a:solidFill>
                <a:latin typeface="Arial" panose="020B0604020202020204" pitchFamily="34" charset="0"/>
                <a:cs typeface="Arial" panose="020B0604020202020204" pitchFamily="34" charset="0"/>
              </a:rPr>
              <a:t>    </a:t>
            </a:r>
            <a:r>
              <a:rPr lang="en-US" sz="2800" dirty="0" smtClean="0">
                <a:solidFill>
                  <a:schemeClr val="accent6"/>
                </a:solidFill>
                <a:latin typeface="Arial" panose="020B0604020202020204" pitchFamily="34" charset="0"/>
                <a:cs typeface="Arial" panose="020B0604020202020204" pitchFamily="34" charset="0"/>
              </a:rPr>
              <a:t> 0</a:t>
            </a:r>
            <a:endParaRPr lang="en-US" sz="2800" dirty="0">
              <a:solidFill>
                <a:schemeClr val="accent6"/>
              </a:solidFill>
              <a:latin typeface="Arial" panose="020B0604020202020204" pitchFamily="34" charset="0"/>
              <a:cs typeface="Arial" panose="020B0604020202020204" pitchFamily="34" charset="0"/>
            </a:endParaRPr>
          </a:p>
        </p:txBody>
      </p:sp>
      <p:sp>
        <p:nvSpPr>
          <p:cNvPr id="34" name="TextBox 33"/>
          <p:cNvSpPr txBox="1"/>
          <p:nvPr/>
        </p:nvSpPr>
        <p:spPr>
          <a:xfrm>
            <a:off x="97731" y="1001531"/>
            <a:ext cx="2477374" cy="2062103"/>
          </a:xfrm>
          <a:prstGeom prst="rect">
            <a:avLst/>
          </a:prstGeom>
          <a:noFill/>
        </p:spPr>
        <p:txBody>
          <a:bodyPr wrap="square" rtlCol="0">
            <a:spAutoFit/>
          </a:bodyPr>
          <a:lstStyle/>
          <a:p>
            <a:r>
              <a:rPr lang="en-US" sz="3200" dirty="0">
                <a:solidFill>
                  <a:schemeClr val="accent6"/>
                </a:solidFill>
                <a:latin typeface="Arial" panose="020B0604020202020204" pitchFamily="34" charset="0"/>
                <a:cs typeface="Arial" panose="020B0604020202020204" pitchFamily="34" charset="0"/>
              </a:rPr>
              <a:t>6 groups </a:t>
            </a:r>
            <a:r>
              <a:rPr lang="en-US" sz="3200" dirty="0" smtClean="0">
                <a:solidFill>
                  <a:schemeClr val="accent6"/>
                </a:solidFill>
                <a:latin typeface="Arial" panose="020B0604020202020204" pitchFamily="34" charset="0"/>
                <a:cs typeface="Arial" panose="020B0604020202020204" pitchFamily="34" charset="0"/>
              </a:rPr>
              <a:t>    of </a:t>
            </a:r>
            <a:r>
              <a:rPr lang="en-US" sz="3200" dirty="0">
                <a:solidFill>
                  <a:schemeClr val="accent6"/>
                </a:solidFill>
                <a:latin typeface="Arial" panose="020B0604020202020204" pitchFamily="34" charset="0"/>
                <a:cs typeface="Arial" panose="020B0604020202020204" pitchFamily="34" charset="0"/>
              </a:rPr>
              <a:t>42 </a:t>
            </a:r>
            <a:r>
              <a:rPr lang="en-US" sz="3200" dirty="0" smtClean="0">
                <a:solidFill>
                  <a:schemeClr val="accent6"/>
                </a:solidFill>
                <a:latin typeface="Arial" panose="020B0604020202020204" pitchFamily="34" charset="0"/>
                <a:cs typeface="Arial" panose="020B0604020202020204" pitchFamily="34" charset="0"/>
              </a:rPr>
              <a:t>is </a:t>
            </a:r>
            <a:r>
              <a:rPr lang="en-US" sz="3200" dirty="0">
                <a:solidFill>
                  <a:schemeClr val="accent6"/>
                </a:solidFill>
                <a:latin typeface="Arial" panose="020B0604020202020204" pitchFamily="34" charset="0"/>
                <a:cs typeface="Arial" panose="020B0604020202020204" pitchFamily="34" charset="0"/>
              </a:rPr>
              <a:t>252</a:t>
            </a:r>
          </a:p>
          <a:p>
            <a:endParaRPr lang="en-US" sz="3200" dirty="0">
              <a:solidFill>
                <a:schemeClr val="accent6"/>
              </a:solidFill>
              <a:latin typeface="Arial" panose="020B0604020202020204" pitchFamily="34" charset="0"/>
              <a:cs typeface="Arial" panose="020B0604020202020204" pitchFamily="34" charset="0"/>
            </a:endParaRPr>
          </a:p>
          <a:p>
            <a:r>
              <a:rPr lang="en-US" sz="3200" dirty="0">
                <a:solidFill>
                  <a:schemeClr val="accent6"/>
                </a:solidFill>
                <a:latin typeface="Arial" panose="020B0604020202020204" pitchFamily="34" charset="0"/>
                <a:cs typeface="Arial" panose="020B0604020202020204" pitchFamily="34" charset="0"/>
              </a:rPr>
              <a:t>6 x 42 = 252</a:t>
            </a:r>
          </a:p>
        </p:txBody>
      </p:sp>
    </p:spTree>
    <p:custDataLst>
      <p:tags r:id="rId1"/>
    </p:custDataLst>
    <p:extLst>
      <p:ext uri="{BB962C8B-B14F-4D97-AF65-F5344CB8AC3E}">
        <p14:creationId xmlns:p14="http://schemas.microsoft.com/office/powerpoint/2010/main" val="3501139577"/>
      </p:ext>
    </p:extLst>
  </p:cSld>
  <p:clrMapOvr>
    <a:masterClrMapping/>
  </p:clrMapOvr>
  <mc:AlternateContent xmlns:mc="http://schemas.openxmlformats.org/markup-compatibility/2006" xmlns:p14="http://schemas.microsoft.com/office/powerpoint/2010/main">
    <mc:Choice Requires="p14">
      <p:transition spd="slow" p14:dur="2000" advTm="109071"/>
    </mc:Choice>
    <mc:Fallback xmlns="" xmlns:mv="urn:schemas-microsoft-com:mac:vml">
      <p:transition spd="slow" advTm="109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fltVal val="0"/>
                                          </p:val>
                                        </p:tav>
                                        <p:tav tm="100000">
                                          <p:val>
                                            <p:strVal val="#ppt_h"/>
                                          </p:val>
                                        </p:tav>
                                      </p:tavLst>
                                    </p:anim>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fltVal val="0"/>
                                          </p:val>
                                        </p:tav>
                                        <p:tav tm="100000">
                                          <p:val>
                                            <p:strVal val="#ppt_h"/>
                                          </p:val>
                                        </p:tav>
                                      </p:tavLst>
                                    </p:anim>
                                    <p:animEffect transition="in" filter="fade">
                                      <p:cBhvr>
                                        <p:cTn id="128" dur="500"/>
                                        <p:tgtEl>
                                          <p:spTgt spid="29"/>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500" fill="hold"/>
                                        <p:tgtEl>
                                          <p:spTgt spid="31"/>
                                        </p:tgtEl>
                                        <p:attrNameLst>
                                          <p:attrName>ppt_w</p:attrName>
                                        </p:attrNameLst>
                                      </p:cBhvr>
                                      <p:tavLst>
                                        <p:tav tm="0">
                                          <p:val>
                                            <p:fltVal val="0"/>
                                          </p:val>
                                        </p:tav>
                                        <p:tav tm="100000">
                                          <p:val>
                                            <p:strVal val="#ppt_w"/>
                                          </p:val>
                                        </p:tav>
                                      </p:tavLst>
                                    </p:anim>
                                    <p:anim calcmode="lin" valueType="num">
                                      <p:cBhvr>
                                        <p:cTn id="134" dur="500" fill="hold"/>
                                        <p:tgtEl>
                                          <p:spTgt spid="31"/>
                                        </p:tgtEl>
                                        <p:attrNameLst>
                                          <p:attrName>ppt_h</p:attrName>
                                        </p:attrNameLst>
                                      </p:cBhvr>
                                      <p:tavLst>
                                        <p:tav tm="0">
                                          <p:val>
                                            <p:fltVal val="0"/>
                                          </p:val>
                                        </p:tav>
                                        <p:tav tm="100000">
                                          <p:val>
                                            <p:strVal val="#ppt_h"/>
                                          </p:val>
                                        </p:tav>
                                      </p:tavLst>
                                    </p:anim>
                                    <p:animEffect transition="in" filter="fade">
                                      <p:cBhvr>
                                        <p:cTn id="135" dur="500"/>
                                        <p:tgtEl>
                                          <p:spTgt spid="31"/>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32"/>
                                        </p:tgtEl>
                                        <p:attrNameLst>
                                          <p:attrName>style.visibility</p:attrName>
                                        </p:attrNameLst>
                                      </p:cBhvr>
                                      <p:to>
                                        <p:strVal val="visible"/>
                                      </p:to>
                                    </p:set>
                                    <p:anim calcmode="lin" valueType="num">
                                      <p:cBhvr>
                                        <p:cTn id="140" dur="500" fill="hold"/>
                                        <p:tgtEl>
                                          <p:spTgt spid="32"/>
                                        </p:tgtEl>
                                        <p:attrNameLst>
                                          <p:attrName>ppt_w</p:attrName>
                                        </p:attrNameLst>
                                      </p:cBhvr>
                                      <p:tavLst>
                                        <p:tav tm="0">
                                          <p:val>
                                            <p:fltVal val="0"/>
                                          </p:val>
                                        </p:tav>
                                        <p:tav tm="100000">
                                          <p:val>
                                            <p:strVal val="#ppt_w"/>
                                          </p:val>
                                        </p:tav>
                                      </p:tavLst>
                                    </p:anim>
                                    <p:anim calcmode="lin" valueType="num">
                                      <p:cBhvr>
                                        <p:cTn id="141" dur="500" fill="hold"/>
                                        <p:tgtEl>
                                          <p:spTgt spid="32"/>
                                        </p:tgtEl>
                                        <p:attrNameLst>
                                          <p:attrName>ppt_h</p:attrName>
                                        </p:attrNameLst>
                                      </p:cBhvr>
                                      <p:tavLst>
                                        <p:tav tm="0">
                                          <p:val>
                                            <p:fltVal val="0"/>
                                          </p:val>
                                        </p:tav>
                                        <p:tav tm="100000">
                                          <p:val>
                                            <p:strVal val="#ppt_h"/>
                                          </p:val>
                                        </p:tav>
                                      </p:tavLst>
                                    </p:anim>
                                    <p:animEffect transition="in" filter="fade">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fade">
                                      <p:cBhvr>
                                        <p:cTn id="147" dur="1000"/>
                                        <p:tgtEl>
                                          <p:spTgt spid="33"/>
                                        </p:tgtEl>
                                      </p:cBhvr>
                                    </p:animEffect>
                                    <p:anim calcmode="lin" valueType="num">
                                      <p:cBhvr>
                                        <p:cTn id="148" dur="1000" fill="hold"/>
                                        <p:tgtEl>
                                          <p:spTgt spid="33"/>
                                        </p:tgtEl>
                                        <p:attrNameLst>
                                          <p:attrName>ppt_x</p:attrName>
                                        </p:attrNameLst>
                                      </p:cBhvr>
                                      <p:tavLst>
                                        <p:tav tm="0">
                                          <p:val>
                                            <p:strVal val="#ppt_x"/>
                                          </p:val>
                                        </p:tav>
                                        <p:tav tm="100000">
                                          <p:val>
                                            <p:strVal val="#ppt_x"/>
                                          </p:val>
                                        </p:tav>
                                      </p:tavLst>
                                    </p:anim>
                                    <p:anim calcmode="lin" valueType="num">
                                      <p:cBhvr>
                                        <p:cTn id="1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fade">
                                      <p:cBhvr>
                                        <p:cTn id="154" dur="1000"/>
                                        <p:tgtEl>
                                          <p:spTgt spid="34"/>
                                        </p:tgtEl>
                                      </p:cBhvr>
                                    </p:animEffect>
                                    <p:anim calcmode="lin" valueType="num">
                                      <p:cBhvr>
                                        <p:cTn id="155" dur="1000" fill="hold"/>
                                        <p:tgtEl>
                                          <p:spTgt spid="34"/>
                                        </p:tgtEl>
                                        <p:attrNameLst>
                                          <p:attrName>ppt_x</p:attrName>
                                        </p:attrNameLst>
                                      </p:cBhvr>
                                      <p:tavLst>
                                        <p:tav tm="0">
                                          <p:val>
                                            <p:strVal val="#ppt_x"/>
                                          </p:val>
                                        </p:tav>
                                        <p:tav tm="100000">
                                          <p:val>
                                            <p:strVal val="#ppt_x"/>
                                          </p:val>
                                        </p:tav>
                                      </p:tavLst>
                                    </p:anim>
                                    <p:anim calcmode="lin" valueType="num">
                                      <p:cBhvr>
                                        <p:cTn id="1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14019" y="180665"/>
            <a:ext cx="4025224" cy="855258"/>
          </a:xfrm>
          <a:prstGeom prst="rect">
            <a:avLst/>
          </a:prstGeom>
        </p:spPr>
      </p:pic>
      <p:sp>
        <p:nvSpPr>
          <p:cNvPr id="10" name="Content Placeholder 9"/>
          <p:cNvSpPr>
            <a:spLocks noGrp="1"/>
          </p:cNvSpPr>
          <p:nvPr>
            <p:ph idx="1"/>
          </p:nvPr>
        </p:nvSpPr>
        <p:spPr>
          <a:xfrm>
            <a:off x="334192" y="1384268"/>
            <a:ext cx="11422760" cy="1004795"/>
          </a:xfrm>
        </p:spPr>
        <p:txBody>
          <a:bodyPr>
            <a:normAutofit/>
          </a:bodyPr>
          <a:lstStyle/>
          <a:p>
            <a:r>
              <a:rPr lang="en-US" sz="3600" dirty="0" smtClean="0">
                <a:solidFill>
                  <a:schemeClr val="accent4">
                    <a:lumMod val="50000"/>
                  </a:schemeClr>
                </a:solidFill>
              </a:rPr>
              <a:t>Think: I need to partition/split 7 into 2 equal groups…</a:t>
            </a:r>
          </a:p>
          <a:p>
            <a:endParaRPr lang="en-US" dirty="0" smtClean="0">
              <a:solidFill>
                <a:schemeClr val="accent4">
                  <a:lumMod val="50000"/>
                </a:schemeClr>
              </a:solidFill>
            </a:endParaRPr>
          </a:p>
          <a:p>
            <a:endParaRPr lang="en-US" dirty="0" smtClean="0">
              <a:solidFill>
                <a:schemeClr val="accent4">
                  <a:lumMod val="50000"/>
                </a:schemeClr>
              </a:solidFill>
            </a:endParaRPr>
          </a:p>
          <a:p>
            <a:pPr marL="0" indent="0">
              <a:buNone/>
            </a:pPr>
            <a:endParaRPr lang="en-US" dirty="0" smtClean="0">
              <a:solidFill>
                <a:schemeClr val="accent4">
                  <a:lumMod val="50000"/>
                </a:schemeClr>
              </a:solidFill>
            </a:endParaRPr>
          </a:p>
        </p:txBody>
      </p:sp>
      <p:sp>
        <p:nvSpPr>
          <p:cNvPr id="13" name="TextBox 12"/>
          <p:cNvSpPr txBox="1"/>
          <p:nvPr/>
        </p:nvSpPr>
        <p:spPr>
          <a:xfrm>
            <a:off x="334192" y="2197019"/>
            <a:ext cx="9248503" cy="923330"/>
          </a:xfrm>
          <a:prstGeom prst="rect">
            <a:avLst/>
          </a:prstGeom>
          <a:noFill/>
        </p:spPr>
        <p:txBody>
          <a:bodyPr wrap="square" rtlCol="0">
            <a:spAutoFit/>
          </a:bodyPr>
          <a:lstStyle/>
          <a:p>
            <a:pPr marL="290513" indent="-290513">
              <a:buFont typeface="Arial" panose="020B0604020202020204" pitchFamily="34" charset="0"/>
              <a:buChar char="•"/>
            </a:pPr>
            <a:r>
              <a:rPr lang="en-US" sz="3600" dirty="0">
                <a:solidFill>
                  <a:schemeClr val="accent4">
                    <a:lumMod val="50000"/>
                  </a:schemeClr>
                </a:solidFill>
              </a:rPr>
              <a:t>Ask: What is the size of each group?</a:t>
            </a:r>
          </a:p>
          <a:p>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1163515" y="5172522"/>
                <a:ext cx="6248400" cy="124482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4000" i="1">
                          <a:latin typeface="Cambria Math" panose="02040503050406030204" pitchFamily="18" charset="0"/>
                        </a:rPr>
                        <m:t>7</m:t>
                      </m:r>
                      <m:r>
                        <a:rPr lang="en-US" sz="4000" i="1">
                          <a:latin typeface="Cambria Math" panose="02040503050406030204" pitchFamily="18" charset="0"/>
                          <a:ea typeface="Cambria Math" panose="02040503050406030204" pitchFamily="18" charset="0"/>
                        </a:rPr>
                        <m:t>÷2=3</m:t>
                      </m:r>
                      <m:f>
                        <m:fPr>
                          <m:ctrlPr>
                            <a:rPr lang="en-US" sz="4000" i="1">
                              <a:latin typeface="Cambria Math" panose="02040503050406030204" pitchFamily="18" charset="0"/>
                              <a:ea typeface="Cambria Math" panose="02040503050406030204" pitchFamily="18" charset="0"/>
                            </a:rPr>
                          </m:ctrlPr>
                        </m:fPr>
                        <m:num>
                          <m:r>
                            <a:rPr lang="en-US" sz="4000" i="1">
                              <a:latin typeface="Cambria Math" panose="02040503050406030204" pitchFamily="18" charset="0"/>
                              <a:ea typeface="Cambria Math" panose="02040503050406030204" pitchFamily="18" charset="0"/>
                            </a:rPr>
                            <m:t>1</m:t>
                          </m:r>
                        </m:num>
                        <m:den>
                          <m:r>
                            <a:rPr lang="en-US" sz="4000" i="1">
                              <a:latin typeface="Cambria Math" panose="02040503050406030204" pitchFamily="18" charset="0"/>
                              <a:ea typeface="Cambria Math" panose="02040503050406030204" pitchFamily="18" charset="0"/>
                            </a:rPr>
                            <m:t>2</m:t>
                          </m:r>
                        </m:den>
                      </m:f>
                    </m:oMath>
                  </m:oMathPara>
                </a14:m>
                <a:endParaRPr lang="en-US"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1163515" y="5172522"/>
                <a:ext cx="6248400" cy="12448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333126" y="5154856"/>
                <a:ext cx="6458989" cy="1280159"/>
              </a:xfrm>
              <a:prstGeom prst="rect">
                <a:avLst/>
              </a:prstGeom>
              <a:noFill/>
            </p:spPr>
            <p:txBody>
              <a:bodyPr wrap="square" rtlCol="0">
                <a:spAutoFit/>
              </a:bodyPr>
              <a:lstStyle/>
              <a:p>
                <a:r>
                  <a:rPr lang="en-US" sz="3200" dirty="0" smtClean="0">
                    <a:solidFill>
                      <a:srgbClr val="C00000"/>
                    </a:solidFill>
                  </a:rPr>
                  <a:t>If I split 7 into two equal groups, the size of each group is </a:t>
                </a:r>
                <a14:m>
                  <m:oMath xmlns:m="http://schemas.openxmlformats.org/officeDocument/2006/math">
                    <m:r>
                      <a:rPr lang="en-US" sz="3200" i="1">
                        <a:solidFill>
                          <a:srgbClr val="C00000"/>
                        </a:solidFill>
                        <a:latin typeface="Cambria Math" panose="02040503050406030204" pitchFamily="18" charset="0"/>
                        <a:ea typeface="Cambria Math" panose="02040503050406030204" pitchFamily="18" charset="0"/>
                      </a:rPr>
                      <m:t>3</m:t>
                    </m:r>
                    <m:f>
                      <m:fPr>
                        <m:ctrlPr>
                          <a:rPr lang="en-US" sz="3200" i="1">
                            <a:solidFill>
                              <a:srgbClr val="C00000"/>
                            </a:solidFill>
                            <a:latin typeface="Cambria Math" panose="02040503050406030204" pitchFamily="18" charset="0"/>
                            <a:ea typeface="Cambria Math" panose="02040503050406030204" pitchFamily="18" charset="0"/>
                          </a:rPr>
                        </m:ctrlPr>
                      </m:fPr>
                      <m:num>
                        <m:r>
                          <a:rPr lang="en-US" sz="3200" i="1">
                            <a:solidFill>
                              <a:srgbClr val="C00000"/>
                            </a:solidFill>
                            <a:latin typeface="Cambria Math" panose="02040503050406030204" pitchFamily="18" charset="0"/>
                            <a:ea typeface="Cambria Math" panose="02040503050406030204" pitchFamily="18" charset="0"/>
                          </a:rPr>
                          <m:t>1</m:t>
                        </m:r>
                      </m:num>
                      <m:den>
                        <m:r>
                          <a:rPr lang="en-US" sz="3200" i="1">
                            <a:solidFill>
                              <a:srgbClr val="C00000"/>
                            </a:solidFill>
                            <a:latin typeface="Cambria Math" panose="02040503050406030204" pitchFamily="18" charset="0"/>
                            <a:ea typeface="Cambria Math" panose="02040503050406030204" pitchFamily="18" charset="0"/>
                          </a:rPr>
                          <m:t>2</m:t>
                        </m:r>
                      </m:den>
                    </m:f>
                  </m:oMath>
                </a14:m>
                <a:r>
                  <a:rPr lang="en-US" sz="3200" dirty="0" smtClean="0">
                    <a:solidFill>
                      <a:srgbClr val="C00000"/>
                    </a:solidFill>
                  </a:rPr>
                  <a:t>. </a:t>
                </a:r>
                <a:endParaRPr lang="en-US" sz="3200" dirty="0">
                  <a:solidFill>
                    <a:srgbClr val="C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33126" y="5154856"/>
                <a:ext cx="6458989" cy="1280159"/>
              </a:xfrm>
              <a:prstGeom prst="rect">
                <a:avLst/>
              </a:prstGeom>
              <a:blipFill>
                <a:blip r:embed="rId5"/>
                <a:stretch>
                  <a:fillRect l="-2455" t="-6190" b="-7143"/>
                </a:stretch>
              </a:blipFill>
            </p:spPr>
            <p:txBody>
              <a:bodyPr/>
              <a:lstStyle/>
              <a:p>
                <a:r>
                  <a:rPr lang="en-US">
                    <a:noFill/>
                  </a:rPr>
                  <a:t> </a:t>
                </a:r>
              </a:p>
            </p:txBody>
          </p:sp>
        </mc:Fallback>
      </mc:AlternateContent>
      <p:grpSp>
        <p:nvGrpSpPr>
          <p:cNvPr id="30" name="Group 29"/>
          <p:cNvGrpSpPr/>
          <p:nvPr/>
        </p:nvGrpSpPr>
        <p:grpSpPr>
          <a:xfrm>
            <a:off x="4328797" y="3474663"/>
            <a:ext cx="2904067" cy="1117600"/>
            <a:chOff x="4394200" y="3962400"/>
            <a:chExt cx="2904067" cy="1117600"/>
          </a:xfrm>
        </p:grpSpPr>
        <p:sp>
          <p:nvSpPr>
            <p:cNvPr id="28" name="Rectangle 27"/>
            <p:cNvSpPr/>
            <p:nvPr/>
          </p:nvSpPr>
          <p:spPr>
            <a:xfrm>
              <a:off x="4394200" y="3962400"/>
              <a:ext cx="2904067" cy="1117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78965" y="4216171"/>
              <a:ext cx="664029" cy="6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45572" y="4190997"/>
              <a:ext cx="664029" cy="6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04681" y="4232021"/>
              <a:ext cx="664029" cy="6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a:stretch>
              <a:fillRect/>
            </a:stretch>
          </p:blipFill>
          <p:spPr>
            <a:xfrm>
              <a:off x="6829442" y="4210280"/>
              <a:ext cx="381000" cy="714375"/>
            </a:xfrm>
            <a:prstGeom prst="rect">
              <a:avLst/>
            </a:prstGeom>
          </p:spPr>
        </p:pic>
      </p:grpSp>
      <p:grpSp>
        <p:nvGrpSpPr>
          <p:cNvPr id="29" name="Group 28"/>
          <p:cNvGrpSpPr/>
          <p:nvPr/>
        </p:nvGrpSpPr>
        <p:grpSpPr>
          <a:xfrm>
            <a:off x="529388" y="3503578"/>
            <a:ext cx="2946400" cy="1117600"/>
            <a:chOff x="550333" y="3962400"/>
            <a:chExt cx="2946400" cy="1117600"/>
          </a:xfrm>
        </p:grpSpPr>
        <p:sp>
          <p:nvSpPr>
            <p:cNvPr id="27" name="Rectangle 26"/>
            <p:cNvSpPr/>
            <p:nvPr/>
          </p:nvSpPr>
          <p:spPr>
            <a:xfrm>
              <a:off x="550333" y="3962400"/>
              <a:ext cx="2946400" cy="1117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8524" y="4190999"/>
              <a:ext cx="664029" cy="6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27390" y="4176711"/>
              <a:ext cx="664029" cy="6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66256" y="4176710"/>
              <a:ext cx="664029" cy="6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stretch>
              <a:fillRect/>
            </a:stretch>
          </p:blipFill>
          <p:spPr>
            <a:xfrm>
              <a:off x="2944428" y="4165825"/>
              <a:ext cx="381000" cy="714375"/>
            </a:xfrm>
            <a:prstGeom prst="rect">
              <a:avLst/>
            </a:prstGeom>
          </p:spPr>
        </p:pic>
      </p:grpSp>
    </p:spTree>
    <p:custDataLst>
      <p:tags r:id="rId1"/>
    </p:custDataLst>
    <p:extLst>
      <p:ext uri="{BB962C8B-B14F-4D97-AF65-F5344CB8AC3E}">
        <p14:creationId xmlns:p14="http://schemas.microsoft.com/office/powerpoint/2010/main" val="1541839476"/>
      </p:ext>
    </p:extLst>
  </p:cSld>
  <p:clrMapOvr>
    <a:masterClrMapping/>
  </p:clrMapOvr>
  <mc:AlternateContent xmlns:mc="http://schemas.openxmlformats.org/markup-compatibility/2006" xmlns:p14="http://schemas.microsoft.com/office/powerpoint/2010/main">
    <mc:Choice Requires="p14">
      <p:transition spd="slow" p14:dur="2000" advTm="24036"/>
    </mc:Choice>
    <mc:Fallback xmlns="">
      <p:transition spd="slow" advTm="24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1000"/>
                                        <p:tgtEl>
                                          <p:spTgt spid="11">
                                            <p:txEl>
                                              <p:pRg st="0" end="0"/>
                                            </p:txEl>
                                          </p:spTgt>
                                        </p:tgtEl>
                                      </p:cBhvr>
                                    </p:animEffect>
                                    <p:anim calcmode="lin" valueType="num">
                                      <p:cBhvr>
                                        <p:cTn id="4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77" y="354108"/>
            <a:ext cx="10515600" cy="1325563"/>
          </a:xfrm>
        </p:spPr>
        <p:txBody>
          <a:bodyPr/>
          <a:lstStyle/>
          <a:p>
            <a:r>
              <a:rPr lang="en-US" dirty="0" smtClean="0">
                <a:solidFill>
                  <a:schemeClr val="tx2"/>
                </a:solidFill>
              </a:rPr>
              <a:t>Situation 2</a:t>
            </a:r>
            <a:endParaRPr lang="en-US" dirty="0">
              <a:solidFill>
                <a:schemeClr val="tx2"/>
              </a:solidFill>
            </a:endParaRPr>
          </a:p>
        </p:txBody>
      </p:sp>
      <p:pic>
        <p:nvPicPr>
          <p:cNvPr id="8" name="Content Placeholder 7"/>
          <p:cNvPicPr>
            <a:picLocks noGrp="1" noChangeAspect="1"/>
          </p:cNvPicPr>
          <p:nvPr>
            <p:ph idx="1"/>
          </p:nvPr>
        </p:nvPicPr>
        <p:blipFill>
          <a:blip r:embed="rId2"/>
          <a:stretch>
            <a:fillRect/>
          </a:stretch>
        </p:blipFill>
        <p:spPr>
          <a:xfrm>
            <a:off x="7156173" y="268829"/>
            <a:ext cx="4046578" cy="3211570"/>
          </a:xfrm>
          <a:prstGeom prst="rect">
            <a:avLst/>
          </a:prstGeom>
        </p:spPr>
      </p:pic>
      <p:sp>
        <p:nvSpPr>
          <p:cNvPr id="11" name="Rectangle 10"/>
          <p:cNvSpPr/>
          <p:nvPr/>
        </p:nvSpPr>
        <p:spPr>
          <a:xfrm>
            <a:off x="419560" y="2219111"/>
            <a:ext cx="5386330" cy="2062103"/>
          </a:xfrm>
          <a:prstGeom prst="rect">
            <a:avLst/>
          </a:prstGeom>
        </p:spPr>
        <p:txBody>
          <a:bodyPr wrap="square">
            <a:spAutoFit/>
          </a:bodyPr>
          <a:lstStyle/>
          <a:p>
            <a:r>
              <a:rPr lang="en-US" sz="3200" dirty="0" smtClean="0">
                <a:solidFill>
                  <a:schemeClr val="accent4">
                    <a:lumMod val="75000"/>
                  </a:schemeClr>
                </a:solidFill>
              </a:rPr>
              <a:t>Sasha has 12 emoji-face cookies. She wants to surprise some friends by giving them 4 cookies each. </a:t>
            </a:r>
            <a:endParaRPr lang="en-US" sz="3200" dirty="0">
              <a:solidFill>
                <a:schemeClr val="accent4">
                  <a:lumMod val="75000"/>
                </a:schemeClr>
              </a:solidFill>
            </a:endParaRPr>
          </a:p>
        </p:txBody>
      </p:sp>
    </p:spTree>
    <p:extLst>
      <p:ext uri="{BB962C8B-B14F-4D97-AF65-F5344CB8AC3E}">
        <p14:creationId xmlns:p14="http://schemas.microsoft.com/office/powerpoint/2010/main" val="357012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pPr algn="ctr"/>
            <a:r>
              <a:rPr lang="en-US" dirty="0" smtClean="0">
                <a:solidFill>
                  <a:schemeClr val="accent4">
                    <a:lumMod val="50000"/>
                  </a:schemeClr>
                </a:solidFill>
              </a:rPr>
              <a:t>Measurement Division</a:t>
            </a:r>
            <a:endParaRPr lang="en-US" dirty="0">
              <a:solidFill>
                <a:schemeClr val="accent4">
                  <a:lumMod val="50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1" y="1470379"/>
            <a:ext cx="2676525" cy="1704975"/>
          </a:xfrm>
          <a:prstGeom prst="rect">
            <a:avLst/>
          </a:prstGeom>
          <a:noFill/>
          <a:ln w="3175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3886200"/>
            <a:ext cx="2447925" cy="1866900"/>
          </a:xfrm>
          <a:prstGeom prst="rect">
            <a:avLst/>
          </a:prstGeom>
          <a:noFill/>
          <a:ln w="3175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912" y="3733800"/>
            <a:ext cx="2466975" cy="1847850"/>
          </a:xfrm>
          <a:prstGeom prst="rect">
            <a:avLst/>
          </a:prstGeom>
          <a:noFill/>
          <a:ln w="3175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231" y="1447801"/>
            <a:ext cx="2600325" cy="1762125"/>
          </a:xfrm>
          <a:prstGeom prst="rect">
            <a:avLst/>
          </a:prstGeom>
          <a:noFill/>
          <a:ln w="31750">
            <a:solidFill>
              <a:schemeClr val="tx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064437959"/>
      </p:ext>
    </p:extLst>
  </p:cSld>
  <p:clrMapOvr>
    <a:masterClrMapping/>
  </p:clrMapOvr>
  <mc:AlternateContent xmlns:mc="http://schemas.openxmlformats.org/markup-compatibility/2006" xmlns:p14="http://schemas.microsoft.com/office/powerpoint/2010/main">
    <mc:Choice Requires="p14">
      <p:transition spd="slow" p14:dur="2000" advTm="10781"/>
    </mc:Choice>
    <mc:Fallback xmlns="">
      <p:transition spd="slow" advTm="107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Vertical)">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arn(inVertical)">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10.2|2.2|4.9"/>
</p:tagLst>
</file>

<file path=ppt/tags/tag2.xml><?xml version="1.0" encoding="utf-8"?>
<p:tagLst xmlns:a="http://schemas.openxmlformats.org/drawingml/2006/main" xmlns:r="http://schemas.openxmlformats.org/officeDocument/2006/relationships" xmlns:p="http://schemas.openxmlformats.org/presentationml/2006/main">
  <p:tag name="TIMING" val="|28.5|0.7|0.8|0.7|0.9|0.8|0.8|22.8|0.8|0.7|0.7|0.8|1|2.6|13.4|0.7|0.7|0.8|0.7|0.7|1.4|4.1"/>
</p:tagLst>
</file>

<file path=ppt/tags/tag3.xml><?xml version="1.0" encoding="utf-8"?>
<p:tagLst xmlns:a="http://schemas.openxmlformats.org/drawingml/2006/main" xmlns:r="http://schemas.openxmlformats.org/officeDocument/2006/relationships" xmlns:p="http://schemas.openxmlformats.org/presentationml/2006/main">
  <p:tag name="TIMING" val="|4.4|8.2"/>
</p:tagLst>
</file>

<file path=ppt/tags/tag4.xml><?xml version="1.0" encoding="utf-8"?>
<p:tagLst xmlns:a="http://schemas.openxmlformats.org/drawingml/2006/main" xmlns:r="http://schemas.openxmlformats.org/officeDocument/2006/relationships" xmlns:p="http://schemas.openxmlformats.org/presentationml/2006/main">
  <p:tag name="TIMING" val="|1.5|1.9|0.8|0.8"/>
</p:tagLst>
</file>

<file path=ppt/tags/tag5.xml><?xml version="1.0" encoding="utf-8"?>
<p:tagLst xmlns:a="http://schemas.openxmlformats.org/drawingml/2006/main" xmlns:r="http://schemas.openxmlformats.org/officeDocument/2006/relationships" xmlns:p="http://schemas.openxmlformats.org/presentationml/2006/main">
  <p:tag name="TIMING" val="|0.5|7.4|11.6"/>
</p:tagLst>
</file>

<file path=ppt/tags/tag6.xml><?xml version="1.0" encoding="utf-8"?>
<p:tagLst xmlns:a="http://schemas.openxmlformats.org/drawingml/2006/main" xmlns:r="http://schemas.openxmlformats.org/officeDocument/2006/relationships" xmlns:p="http://schemas.openxmlformats.org/presentationml/2006/main">
  <p:tag name="TIMING" val="|7|9|5.5|2.2|6.1|3|19.7|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525</Words>
  <Application>Microsoft Office PowerPoint</Application>
  <PresentationFormat>Widescreen</PresentationFormat>
  <Paragraphs>94</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Berlin Sans FB Demi</vt:lpstr>
      <vt:lpstr>Calibri</vt:lpstr>
      <vt:lpstr>Calibri Light</vt:lpstr>
      <vt:lpstr>Cambria Math</vt:lpstr>
      <vt:lpstr>Office Theme</vt:lpstr>
      <vt:lpstr>Equation</vt:lpstr>
      <vt:lpstr>Models of Division</vt:lpstr>
      <vt:lpstr>GSE</vt:lpstr>
      <vt:lpstr>Situation 1</vt:lpstr>
      <vt:lpstr>PowerPoint Presentation</vt:lpstr>
      <vt:lpstr>PowerPoint Presentation</vt:lpstr>
      <vt:lpstr>252 ÷ 6 </vt:lpstr>
      <vt:lpstr>PowerPoint Presentation</vt:lpstr>
      <vt:lpstr>Situation 2</vt:lpstr>
      <vt:lpstr>Measurement Division</vt:lpstr>
      <vt:lpstr>PowerPoint Presentation</vt:lpstr>
      <vt:lpstr>PowerPoint Presentation</vt:lpstr>
      <vt:lpstr>PowerPoint Presentation</vt:lpstr>
      <vt:lpstr>PowerPoint Presentation</vt:lpstr>
      <vt:lpstr>Which Model of Division?</vt:lpstr>
      <vt:lpstr>Which Model of Division?</vt:lpstr>
      <vt:lpstr>Which Model of Division?</vt:lpstr>
    </vt:vector>
  </TitlesOfParts>
  <Company>Columbus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Division</dc:title>
  <dc:creator>csu</dc:creator>
  <cp:lastModifiedBy>csu</cp:lastModifiedBy>
  <cp:revision>87</cp:revision>
  <cp:lastPrinted>2017-08-14T15:40:49Z</cp:lastPrinted>
  <dcterms:created xsi:type="dcterms:W3CDTF">2016-11-09T19:45:22Z</dcterms:created>
  <dcterms:modified xsi:type="dcterms:W3CDTF">2018-02-08T16:21:03Z</dcterms:modified>
</cp:coreProperties>
</file>