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82" r:id="rId2"/>
    <p:sldId id="277" r:id="rId3"/>
    <p:sldId id="258" r:id="rId4"/>
    <p:sldId id="259" r:id="rId5"/>
    <p:sldId id="260" r:id="rId6"/>
    <p:sldId id="262" r:id="rId7"/>
    <p:sldId id="263" r:id="rId8"/>
    <p:sldId id="270" r:id="rId9"/>
    <p:sldId id="279" r:id="rId10"/>
    <p:sldId id="274" r:id="rId11"/>
    <p:sldId id="265" r:id="rId12"/>
    <p:sldId id="266" r:id="rId13"/>
    <p:sldId id="278" r:id="rId14"/>
    <p:sldId id="271" r:id="rId15"/>
    <p:sldId id="268" r:id="rId16"/>
    <p:sldId id="276" r:id="rId17"/>
    <p:sldId id="267" r:id="rId18"/>
    <p:sldId id="272" r:id="rId19"/>
    <p:sldId id="273" r:id="rId20"/>
    <p:sldId id="269" r:id="rId21"/>
    <p:sldId id="275" r:id="rId22"/>
    <p:sldId id="280" r:id="rId23"/>
    <p:sldId id="281" r:id="rId24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CB1E8-63E9-4B1E-9EFC-791B3BABA6FE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03984-E1B4-402D-B4DF-92A61B268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4433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0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9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13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2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5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1A648FE-9328-4A2C-8F93-B4DC7EA6DA48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418129A-05D2-48B1-988B-5BC22DB2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2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272" y="2037094"/>
            <a:ext cx="9689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MGSE6.EE.5 </a:t>
            </a:r>
          </a:p>
          <a:p>
            <a:endParaRPr lang="en-US" sz="2800" dirty="0"/>
          </a:p>
          <a:p>
            <a:r>
              <a:rPr lang="en-US" sz="2800" dirty="0"/>
              <a:t>Understand solving an equation or inequality as a process of answering a question: which values from a specified set, if any, make the equation or inequality true? Use substitution to determine whether a given number in a specified set makes an equation or inequality true.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1536" y="402336"/>
            <a:ext cx="787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Georgia Standards of Excellence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6458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18" y="119896"/>
            <a:ext cx="6686299" cy="60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89272"/>
          </a:xfrm>
        </p:spPr>
        <p:txBody>
          <a:bodyPr/>
          <a:lstStyle/>
          <a:p>
            <a:pPr algn="ctr"/>
            <a:r>
              <a:rPr lang="en-US" dirty="0" smtClean="0"/>
              <a:t>What Does an Equal Sign </a:t>
            </a:r>
            <a:r>
              <a:rPr lang="en-US" i="1" dirty="0" smtClean="0">
                <a:solidFill>
                  <a:srgbClr val="C00000"/>
                </a:solidFill>
              </a:rPr>
              <a:t>Mean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520" y="1657305"/>
            <a:ext cx="3124200" cy="14668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361" t="21988" r="13876" b="23250"/>
          <a:stretch/>
        </p:blipFill>
        <p:spPr>
          <a:xfrm>
            <a:off x="7004649" y="1853248"/>
            <a:ext cx="2976114" cy="20579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837" y="43287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221" y="724619"/>
            <a:ext cx="5454871" cy="29884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354" y="3942837"/>
            <a:ext cx="3576862" cy="26791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15" y="506891"/>
            <a:ext cx="4058663" cy="27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47" y="356235"/>
            <a:ext cx="9692640" cy="6915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Defining Vocabulary Words with </a:t>
            </a:r>
            <a:r>
              <a:rPr lang="en-US" sz="3600" b="1" i="1" dirty="0" smtClean="0">
                <a:solidFill>
                  <a:schemeClr val="accent5"/>
                </a:solidFill>
              </a:rPr>
              <a:t>Your</a:t>
            </a:r>
            <a:r>
              <a:rPr lang="en-US" sz="3600" dirty="0" smtClean="0"/>
              <a:t> Words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997" y="1971675"/>
            <a:ext cx="8595360" cy="4351337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Maximum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>
              <a:solidFill>
                <a:schemeClr val="accent5"/>
              </a:solidFill>
            </a:endParaRPr>
          </a:p>
          <a:p>
            <a:r>
              <a:rPr lang="en-US" sz="3200" dirty="0" smtClean="0">
                <a:solidFill>
                  <a:schemeClr val="accent5"/>
                </a:solidFill>
              </a:rPr>
              <a:t>Minimum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16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03" y="144379"/>
            <a:ext cx="9692640" cy="78927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Prefixes: Small Changes That </a:t>
            </a:r>
            <a:r>
              <a:rPr lang="en-US" sz="3600" b="1" i="1" dirty="0" smtClean="0">
                <a:solidFill>
                  <a:srgbClr val="C00000"/>
                </a:solidFill>
              </a:rPr>
              <a:t>Mean</a:t>
            </a:r>
            <a:r>
              <a:rPr lang="en-US" sz="3600" dirty="0" smtClean="0"/>
              <a:t> A Lot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80" y="1313121"/>
            <a:ext cx="10596452" cy="510139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What does “in” at the beginning of a word mean</a:t>
            </a:r>
            <a:r>
              <a:rPr lang="en-US" sz="5400" b="1" dirty="0" smtClean="0">
                <a:solidFill>
                  <a:srgbClr val="C00000"/>
                </a:solidFill>
              </a:rPr>
              <a:t>?</a:t>
            </a:r>
          </a:p>
          <a:p>
            <a:endParaRPr lang="en-US" sz="2600" dirty="0"/>
          </a:p>
          <a:p>
            <a:pPr lvl="1"/>
            <a:r>
              <a:rPr lang="en-US" sz="2600" dirty="0" smtClean="0"/>
              <a:t>Incapable 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Inattentive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Infinite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Inappropriate</a:t>
            </a:r>
          </a:p>
          <a:p>
            <a:pPr lvl="1"/>
            <a:endParaRPr lang="en-US" sz="2600" dirty="0"/>
          </a:p>
          <a:p>
            <a:pPr lvl="1"/>
            <a:r>
              <a:rPr lang="en-US" sz="2600" smtClean="0"/>
              <a:t>Your examples</a:t>
            </a:r>
            <a:endParaRPr lang="en-US" sz="26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395923" y="3342025"/>
            <a:ext cx="4663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smtClean="0">
                <a:solidFill>
                  <a:schemeClr val="accent5"/>
                </a:solidFill>
              </a:rPr>
              <a:t>in</a:t>
            </a:r>
            <a:r>
              <a:rPr lang="en-US" sz="7200" dirty="0" smtClean="0">
                <a:solidFill>
                  <a:schemeClr val="accent5"/>
                </a:solidFill>
              </a:rPr>
              <a:t>equality</a:t>
            </a:r>
            <a:endParaRPr lang="en-US" sz="7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638" y="2794141"/>
            <a:ext cx="4719840" cy="348506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9" y="365760"/>
            <a:ext cx="4841386" cy="357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169" y="-549962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Open or Closed Circle: What Does it Mean?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179" y="1683428"/>
            <a:ext cx="1524000" cy="74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91" y="2987825"/>
            <a:ext cx="132397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308" y="1746159"/>
            <a:ext cx="1514475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0993" y="2952265"/>
            <a:ext cx="1333500" cy="600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8718" t="30779" r="7249" b="24826"/>
          <a:stretch/>
        </p:blipFill>
        <p:spPr>
          <a:xfrm>
            <a:off x="310549" y="4058997"/>
            <a:ext cx="4882552" cy="1078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r="1916" b="10455"/>
          <a:stretch/>
        </p:blipFill>
        <p:spPr>
          <a:xfrm>
            <a:off x="168214" y="5709775"/>
            <a:ext cx="5024887" cy="824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0658" y="4128005"/>
            <a:ext cx="5257801" cy="922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921" y="5620106"/>
            <a:ext cx="5015274" cy="85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984" y="288758"/>
            <a:ext cx="9692640" cy="60639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Many Correct Answers? WHY?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64143" y="1376414"/>
                <a:ext cx="9193089" cy="480372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15 + 6 =  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35 = 20 + 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4n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2800" b="0" dirty="0" smtClean="0">
                  <a:ea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/>
                  <a:t>9n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36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4143" y="1376414"/>
                <a:ext cx="9193089" cy="4803724"/>
              </a:xfrm>
              <a:blipFill>
                <a:blip r:embed="rId2"/>
                <a:stretch>
                  <a:fillRect l="-92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790700" y="5438775"/>
            <a:ext cx="333375" cy="952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6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737" y="163629"/>
            <a:ext cx="9692640" cy="68339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Graphing Solutions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                                                          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2194" y="2068958"/>
            <a:ext cx="5852160" cy="33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2194" y="3391298"/>
            <a:ext cx="5852160" cy="2085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51296" y="4629708"/>
            <a:ext cx="5755908" cy="333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512194" y="5842091"/>
            <a:ext cx="5852160" cy="3850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5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55" y="141473"/>
            <a:ext cx="9692640" cy="750771"/>
          </a:xfrm>
        </p:spPr>
        <p:txBody>
          <a:bodyPr/>
          <a:lstStyle/>
          <a:p>
            <a:pPr algn="ctr"/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05441" y="1467898"/>
            <a:ext cx="10472467" cy="2742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“</a:t>
            </a:r>
            <a:r>
              <a:rPr lang="en-US" sz="4000" dirty="0" smtClean="0"/>
              <a:t>Naked number” inequality problems may have an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IN</a:t>
            </a:r>
            <a:r>
              <a:rPr lang="en-US" sz="4000" b="1" dirty="0" smtClean="0">
                <a:solidFill>
                  <a:srgbClr val="FF0000"/>
                </a:solidFill>
              </a:rPr>
              <a:t>FINITE </a:t>
            </a:r>
            <a:r>
              <a:rPr lang="en-US" sz="4000" dirty="0" smtClean="0"/>
              <a:t>number of solutions, but what about REAL-WORLD problems?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773" y="4209931"/>
            <a:ext cx="252412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3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298" y="-108693"/>
            <a:ext cx="9692640" cy="928202"/>
          </a:xfrm>
        </p:spPr>
        <p:txBody>
          <a:bodyPr/>
          <a:lstStyle/>
          <a:p>
            <a:pPr algn="ctr"/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97" y="1509623"/>
            <a:ext cx="10921042" cy="43513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Look over the page of images with your partner(s). </a:t>
            </a:r>
          </a:p>
          <a:p>
            <a:pPr marL="0" indent="0">
              <a:buNone/>
            </a:pPr>
            <a:endParaRPr lang="en-US" sz="4000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accent5"/>
              </a:solidFill>
            </a:endParaRPr>
          </a:p>
          <a:p>
            <a:r>
              <a:rPr lang="en-US" sz="3900" dirty="0">
                <a:solidFill>
                  <a:schemeClr val="accent5"/>
                </a:solidFill>
              </a:rPr>
              <a:t>Where have you seen these images? </a:t>
            </a:r>
          </a:p>
          <a:p>
            <a:r>
              <a:rPr lang="en-US" sz="3900" dirty="0" smtClean="0">
                <a:solidFill>
                  <a:schemeClr val="accent5"/>
                </a:solidFill>
              </a:rPr>
              <a:t>What do they have in common? </a:t>
            </a:r>
          </a:p>
          <a:p>
            <a:r>
              <a:rPr lang="en-US" sz="3900" dirty="0" smtClean="0">
                <a:solidFill>
                  <a:schemeClr val="accent5"/>
                </a:solidFill>
              </a:rPr>
              <a:t>How could you talk about them with                             math in mind?</a:t>
            </a:r>
            <a:endParaRPr lang="en-US" sz="3900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383"/>
          <a:stretch/>
        </p:blipFill>
        <p:spPr>
          <a:xfrm>
            <a:off x="8428636" y="3998793"/>
            <a:ext cx="2257425" cy="24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56" y="-141972"/>
            <a:ext cx="9692640" cy="62564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Task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1325225" cy="6134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Jasmine </a:t>
            </a:r>
            <a:r>
              <a:rPr lang="en-US" sz="2800" dirty="0"/>
              <a:t>wants to save up enough money </a:t>
            </a:r>
            <a:r>
              <a:rPr lang="en-US" sz="2800" dirty="0" smtClean="0"/>
              <a:t>to buy a new </a:t>
            </a:r>
            <a:r>
              <a:rPr lang="en-US" sz="2800" dirty="0"/>
              <a:t>sports </a:t>
            </a:r>
            <a:r>
              <a:rPr lang="en-US" sz="2800" dirty="0" smtClean="0"/>
              <a:t>bag. The bag costs $48. Jasmine </a:t>
            </a:r>
            <a:r>
              <a:rPr lang="en-US" sz="2800" dirty="0"/>
              <a:t>has $15 </a:t>
            </a:r>
            <a:r>
              <a:rPr lang="en-US" sz="2800" dirty="0" smtClean="0"/>
              <a:t>she </a:t>
            </a:r>
            <a:r>
              <a:rPr lang="en-US" sz="2800" dirty="0"/>
              <a:t>saved from </a:t>
            </a:r>
            <a:r>
              <a:rPr lang="en-US" sz="2800" dirty="0" smtClean="0"/>
              <a:t>her </a:t>
            </a:r>
            <a:r>
              <a:rPr lang="en-US" sz="2800" dirty="0"/>
              <a:t>birthday. </a:t>
            </a:r>
            <a:r>
              <a:rPr lang="en-US" sz="2800" dirty="0" smtClean="0"/>
              <a:t>To make </a:t>
            </a:r>
            <a:r>
              <a:rPr lang="en-US" sz="2800" dirty="0"/>
              <a:t>more money, </a:t>
            </a:r>
            <a:r>
              <a:rPr lang="en-US" sz="2800" dirty="0" smtClean="0"/>
              <a:t>she </a:t>
            </a:r>
            <a:r>
              <a:rPr lang="en-US" sz="2800" dirty="0"/>
              <a:t>plans to wash neighbors’ windows. </a:t>
            </a:r>
            <a:r>
              <a:rPr lang="en-US" sz="2800" dirty="0" smtClean="0"/>
              <a:t>She will charge </a:t>
            </a:r>
            <a:r>
              <a:rPr lang="en-US" sz="2800" dirty="0"/>
              <a:t>$3 for each window </a:t>
            </a:r>
            <a:r>
              <a:rPr lang="en-US" sz="2800" dirty="0" smtClean="0"/>
              <a:t>she washes. Any </a:t>
            </a:r>
            <a:r>
              <a:rPr lang="en-US" sz="2800" dirty="0"/>
              <a:t>extra money </a:t>
            </a:r>
            <a:r>
              <a:rPr lang="en-US" sz="2800" dirty="0" smtClean="0"/>
              <a:t>she </a:t>
            </a:r>
            <a:r>
              <a:rPr lang="en-US" sz="2800" dirty="0"/>
              <a:t>makes beyond </a:t>
            </a:r>
            <a:r>
              <a:rPr lang="en-US" sz="2800" dirty="0" smtClean="0"/>
              <a:t>$48, she will </a:t>
            </a:r>
            <a:r>
              <a:rPr lang="en-US" sz="2800" dirty="0"/>
              <a:t>use to buy </a:t>
            </a:r>
            <a:r>
              <a:rPr lang="en-US" sz="2800" dirty="0" smtClean="0"/>
              <a:t>a new soccer ball.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Write </a:t>
            </a:r>
            <a:r>
              <a:rPr lang="en-US" sz="2800" dirty="0"/>
              <a:t>and solve an </a:t>
            </a:r>
            <a:r>
              <a:rPr lang="en-US" sz="2800" dirty="0" smtClean="0"/>
              <a:t>inequality </a:t>
            </a:r>
            <a:r>
              <a:rPr lang="en-US" sz="2800" dirty="0"/>
              <a:t>that represents the number of windows </a:t>
            </a:r>
            <a:r>
              <a:rPr lang="en-US" sz="2800" dirty="0" smtClean="0"/>
              <a:t>Jasmine </a:t>
            </a:r>
            <a:r>
              <a:rPr lang="en-US" sz="2800" dirty="0"/>
              <a:t>can wash </a:t>
            </a:r>
            <a:r>
              <a:rPr lang="en-US" sz="2800" dirty="0" smtClean="0"/>
              <a:t>to save, </a:t>
            </a:r>
            <a:r>
              <a:rPr lang="en-US" sz="2800" dirty="0"/>
              <a:t>at </a:t>
            </a:r>
            <a:r>
              <a:rPr lang="en-US" sz="2800" dirty="0" smtClean="0"/>
              <a:t>least, </a:t>
            </a:r>
            <a:r>
              <a:rPr lang="en-US" sz="2800" dirty="0"/>
              <a:t>the minimum amount </a:t>
            </a:r>
            <a:r>
              <a:rPr lang="en-US" sz="2800" dirty="0" smtClean="0"/>
              <a:t>she </a:t>
            </a:r>
            <a:r>
              <a:rPr lang="en-US" sz="2800" dirty="0"/>
              <a:t>needs to buy the </a:t>
            </a:r>
            <a:r>
              <a:rPr lang="en-US" sz="2800" dirty="0" smtClean="0"/>
              <a:t>bag. </a:t>
            </a:r>
          </a:p>
          <a:p>
            <a:r>
              <a:rPr lang="en-US" sz="2800" dirty="0" smtClean="0"/>
              <a:t>Graph </a:t>
            </a:r>
            <a:r>
              <a:rPr lang="en-US" sz="2800" dirty="0"/>
              <a:t>the </a:t>
            </a:r>
            <a:r>
              <a:rPr lang="en-US" sz="2800" dirty="0" smtClean="0"/>
              <a:t>solution </a:t>
            </a:r>
            <a:r>
              <a:rPr lang="en-US" sz="2800" dirty="0"/>
              <a:t>on the number line. </a:t>
            </a:r>
            <a:endParaRPr lang="en-US" sz="2800" dirty="0" smtClean="0"/>
          </a:p>
          <a:p>
            <a:r>
              <a:rPr lang="en-US" sz="2800" dirty="0" smtClean="0"/>
              <a:t>What is a </a:t>
            </a:r>
            <a:r>
              <a:rPr lang="en-US" sz="2800" i="1" dirty="0" smtClean="0">
                <a:solidFill>
                  <a:srgbClr val="C00000"/>
                </a:solidFill>
              </a:rPr>
              <a:t>realistic </a:t>
            </a:r>
            <a:r>
              <a:rPr lang="en-US" sz="2800" dirty="0" smtClean="0"/>
              <a:t>number</a:t>
            </a:r>
            <a:r>
              <a:rPr lang="en-US" sz="2800" i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of windows Jasmine could wash?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639019" y="3364302"/>
            <a:ext cx="7315200" cy="862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23900"/>
            <a:ext cx="11325225" cy="61341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Jasmine </a:t>
            </a:r>
            <a:r>
              <a:rPr lang="en-US" sz="2800" dirty="0"/>
              <a:t>wants to save up enough money </a:t>
            </a:r>
            <a:r>
              <a:rPr lang="en-US" sz="2800" dirty="0" smtClean="0"/>
              <a:t>to buy a new </a:t>
            </a:r>
            <a:r>
              <a:rPr lang="en-US" sz="2800" dirty="0"/>
              <a:t>sports </a:t>
            </a:r>
            <a:r>
              <a:rPr lang="en-US" sz="2800" dirty="0" smtClean="0"/>
              <a:t>bag. The bag costs </a:t>
            </a:r>
            <a:r>
              <a:rPr lang="en-US" sz="2800" dirty="0">
                <a:solidFill>
                  <a:srgbClr val="C00000"/>
                </a:solidFill>
              </a:rPr>
              <a:t>$50</a:t>
            </a:r>
            <a:r>
              <a:rPr lang="en-US" sz="2800" dirty="0"/>
              <a:t>. </a:t>
            </a:r>
            <a:r>
              <a:rPr lang="en-US" sz="2800" dirty="0" smtClean="0"/>
              <a:t>Jasmine </a:t>
            </a:r>
            <a:r>
              <a:rPr lang="en-US" sz="2800" dirty="0"/>
              <a:t>has $15 </a:t>
            </a:r>
            <a:r>
              <a:rPr lang="en-US" sz="2800" dirty="0" smtClean="0"/>
              <a:t>she </a:t>
            </a:r>
            <a:r>
              <a:rPr lang="en-US" sz="2800" dirty="0"/>
              <a:t>saved from </a:t>
            </a:r>
            <a:r>
              <a:rPr lang="en-US" sz="2800" dirty="0" smtClean="0"/>
              <a:t>her </a:t>
            </a:r>
            <a:r>
              <a:rPr lang="en-US" sz="2800" dirty="0"/>
              <a:t>birthday. </a:t>
            </a:r>
            <a:r>
              <a:rPr lang="en-US" sz="2800" dirty="0" smtClean="0"/>
              <a:t>To make </a:t>
            </a:r>
            <a:r>
              <a:rPr lang="en-US" sz="2800" dirty="0"/>
              <a:t>more money, </a:t>
            </a:r>
            <a:r>
              <a:rPr lang="en-US" sz="2800" dirty="0" smtClean="0"/>
              <a:t>she </a:t>
            </a:r>
            <a:r>
              <a:rPr lang="en-US" sz="2800" dirty="0"/>
              <a:t>plans to wash neighbors’ windows. </a:t>
            </a:r>
            <a:r>
              <a:rPr lang="en-US" sz="2800" dirty="0" smtClean="0"/>
              <a:t>She will charge </a:t>
            </a:r>
            <a:r>
              <a:rPr lang="en-US" sz="2800" dirty="0"/>
              <a:t>$3 for each window </a:t>
            </a:r>
            <a:r>
              <a:rPr lang="en-US" sz="2800" dirty="0" smtClean="0"/>
              <a:t>she washes. Any </a:t>
            </a:r>
            <a:r>
              <a:rPr lang="en-US" sz="2800" dirty="0"/>
              <a:t>extra money </a:t>
            </a:r>
            <a:r>
              <a:rPr lang="en-US" sz="2800" dirty="0" smtClean="0"/>
              <a:t>she </a:t>
            </a:r>
            <a:r>
              <a:rPr lang="en-US" sz="2800" dirty="0"/>
              <a:t>makes beyond </a:t>
            </a:r>
            <a:r>
              <a:rPr lang="en-US" sz="2800" dirty="0" smtClean="0">
                <a:solidFill>
                  <a:srgbClr val="C00000"/>
                </a:solidFill>
              </a:rPr>
              <a:t>$50</a:t>
            </a:r>
            <a:r>
              <a:rPr lang="en-US" sz="2800" dirty="0" smtClean="0"/>
              <a:t>, she will </a:t>
            </a:r>
            <a:r>
              <a:rPr lang="en-US" sz="2800" dirty="0"/>
              <a:t>use to buy </a:t>
            </a:r>
            <a:r>
              <a:rPr lang="en-US" sz="2800" dirty="0" smtClean="0"/>
              <a:t>a new soccer ball.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Write </a:t>
            </a:r>
            <a:r>
              <a:rPr lang="en-US" sz="2800" dirty="0"/>
              <a:t>and solve an </a:t>
            </a:r>
            <a:r>
              <a:rPr lang="en-US" sz="2800" dirty="0" smtClean="0"/>
              <a:t>inequality </a:t>
            </a:r>
            <a:r>
              <a:rPr lang="en-US" sz="2800" dirty="0"/>
              <a:t>that represents the number of windows </a:t>
            </a:r>
            <a:r>
              <a:rPr lang="en-US" sz="2800" dirty="0" smtClean="0"/>
              <a:t>Jasmine </a:t>
            </a:r>
            <a:r>
              <a:rPr lang="en-US" sz="2800" dirty="0"/>
              <a:t>can wash </a:t>
            </a:r>
            <a:r>
              <a:rPr lang="en-US" sz="2800" dirty="0" smtClean="0"/>
              <a:t>to save, </a:t>
            </a:r>
            <a:r>
              <a:rPr lang="en-US" sz="2800" dirty="0"/>
              <a:t>at </a:t>
            </a:r>
            <a:r>
              <a:rPr lang="en-US" sz="2800" dirty="0" smtClean="0"/>
              <a:t>least, </a:t>
            </a:r>
            <a:r>
              <a:rPr lang="en-US" sz="2800" dirty="0"/>
              <a:t>the minimum amount </a:t>
            </a:r>
            <a:r>
              <a:rPr lang="en-US" sz="2800" dirty="0" smtClean="0"/>
              <a:t>she </a:t>
            </a:r>
            <a:r>
              <a:rPr lang="en-US" sz="2800" dirty="0"/>
              <a:t>needs to buy the </a:t>
            </a:r>
            <a:r>
              <a:rPr lang="en-US" sz="2800" dirty="0" smtClean="0"/>
              <a:t>bag. </a:t>
            </a:r>
          </a:p>
          <a:p>
            <a:r>
              <a:rPr lang="en-US" sz="2800" dirty="0" smtClean="0"/>
              <a:t>Graph </a:t>
            </a:r>
            <a:r>
              <a:rPr lang="en-US" sz="2800" dirty="0"/>
              <a:t>the </a:t>
            </a:r>
            <a:r>
              <a:rPr lang="en-US" sz="2800" dirty="0" smtClean="0"/>
              <a:t>solution </a:t>
            </a:r>
            <a:r>
              <a:rPr lang="en-US" sz="2800" dirty="0"/>
              <a:t>on the number line.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5"/>
                </a:solidFill>
              </a:rPr>
              <a:t>How is this task different from the previous task?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29830" y="135374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 Task</a:t>
            </a:r>
          </a:p>
        </p:txBody>
      </p:sp>
    </p:spTree>
    <p:extLst>
      <p:ext uri="{BB962C8B-B14F-4D97-AF65-F5344CB8AC3E}">
        <p14:creationId xmlns:p14="http://schemas.microsoft.com/office/powerpoint/2010/main" val="3432810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639019" y="3364302"/>
            <a:ext cx="7315200" cy="8626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48" y="851935"/>
            <a:ext cx="5874029" cy="4405522"/>
          </a:xfrm>
        </p:spPr>
      </p:pic>
    </p:spTree>
    <p:extLst>
      <p:ext uri="{BB962C8B-B14F-4D97-AF65-F5344CB8AC3E}">
        <p14:creationId xmlns:p14="http://schemas.microsoft.com/office/powerpoint/2010/main" val="413043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350" y="1691322"/>
            <a:ext cx="3150402" cy="37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278" y="1691322"/>
            <a:ext cx="4218147" cy="4218147"/>
          </a:xfrm>
        </p:spPr>
      </p:pic>
    </p:spTree>
    <p:extLst>
      <p:ext uri="{BB962C8B-B14F-4D97-AF65-F5344CB8AC3E}">
        <p14:creationId xmlns:p14="http://schemas.microsoft.com/office/powerpoint/2010/main" val="27682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8" y="0"/>
            <a:ext cx="4255028" cy="26381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35" y="2394728"/>
            <a:ext cx="6196192" cy="41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47" y="1816452"/>
            <a:ext cx="5748479" cy="35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585" y="999666"/>
            <a:ext cx="5307118" cy="52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216" y="1142846"/>
            <a:ext cx="3043999" cy="44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195</TotalTime>
  <Words>447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Century Schoolbook</vt:lpstr>
      <vt:lpstr>Wingdings 2</vt:lpstr>
      <vt:lpstr>View</vt:lpstr>
      <vt:lpstr>PowerPoint Presentation</vt:lpstr>
      <vt:lpstr>What Do You Notice?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an Equal Sign Mean?</vt:lpstr>
      <vt:lpstr>PowerPoint Presentation</vt:lpstr>
      <vt:lpstr>Defining Vocabulary Words with Your Words</vt:lpstr>
      <vt:lpstr>Prefixes: Small Changes That Mean A Lot</vt:lpstr>
      <vt:lpstr>PowerPoint Presentation</vt:lpstr>
      <vt:lpstr>Open or Closed Circle: What Does it Mean?</vt:lpstr>
      <vt:lpstr>How Many Correct Answers? WHY?</vt:lpstr>
      <vt:lpstr>Graphing Solutions</vt:lpstr>
      <vt:lpstr>Think About…</vt:lpstr>
      <vt:lpstr>A Task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Irvin Baker Middle School</dc:title>
  <dc:creator>csu</dc:creator>
  <cp:lastModifiedBy>csu</cp:lastModifiedBy>
  <cp:revision>49</cp:revision>
  <cp:lastPrinted>2018-02-06T15:33:43Z</cp:lastPrinted>
  <dcterms:created xsi:type="dcterms:W3CDTF">2017-11-05T16:11:28Z</dcterms:created>
  <dcterms:modified xsi:type="dcterms:W3CDTF">2018-02-07T17:25:10Z</dcterms:modified>
</cp:coreProperties>
</file>