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3" r:id="rId3"/>
    <p:sldId id="274" r:id="rId4"/>
    <p:sldId id="269" r:id="rId5"/>
    <p:sldId id="275" r:id="rId6"/>
    <p:sldId id="262" r:id="rId7"/>
    <p:sldId id="257" r:id="rId8"/>
    <p:sldId id="276" r:id="rId9"/>
    <p:sldId id="258" r:id="rId10"/>
    <p:sldId id="277" r:id="rId11"/>
    <p:sldId id="283" r:id="rId12"/>
    <p:sldId id="259" r:id="rId13"/>
    <p:sldId id="278" r:id="rId14"/>
    <p:sldId id="263" r:id="rId15"/>
    <p:sldId id="264" r:id="rId16"/>
    <p:sldId id="260" r:id="rId17"/>
    <p:sldId id="279" r:id="rId18"/>
    <p:sldId id="280" r:id="rId19"/>
    <p:sldId id="266" r:id="rId20"/>
    <p:sldId id="270" r:id="rId21"/>
    <p:sldId id="261" r:id="rId22"/>
    <p:sldId id="272" r:id="rId23"/>
    <p:sldId id="271" r:id="rId24"/>
    <p:sldId id="282" r:id="rId25"/>
    <p:sldId id="267" r:id="rId26"/>
    <p:sldId id="268" r:id="rId2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24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2F1EB-8A2E-4C3E-9D21-3CF91916E2FC}" type="datetimeFigureOut">
              <a:rPr lang="en-US" smtClean="0"/>
              <a:t>3/26/2018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E18EE-E2BC-4F92-A3C2-D492D49948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99010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2F1EB-8A2E-4C3E-9D21-3CF91916E2FC}" type="datetimeFigureOut">
              <a:rPr lang="en-US" smtClean="0"/>
              <a:t>3/26/2018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E18EE-E2BC-4F92-A3C2-D492D49948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61632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2F1EB-8A2E-4C3E-9D21-3CF91916E2FC}" type="datetimeFigureOut">
              <a:rPr lang="en-US" smtClean="0"/>
              <a:t>3/26/2018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E18EE-E2BC-4F92-A3C2-D492D49948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44389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2F1EB-8A2E-4C3E-9D21-3CF91916E2FC}" type="datetimeFigureOut">
              <a:rPr lang="en-US" smtClean="0"/>
              <a:t>3/26/2018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E18EE-E2BC-4F92-A3C2-D492D49948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1892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2F1EB-8A2E-4C3E-9D21-3CF91916E2FC}" type="datetimeFigureOut">
              <a:rPr lang="en-US" smtClean="0"/>
              <a:t>3/26/2018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E18EE-E2BC-4F92-A3C2-D492D49948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6481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2F1EB-8A2E-4C3E-9D21-3CF91916E2FC}" type="datetimeFigureOut">
              <a:rPr lang="en-US" smtClean="0"/>
              <a:t>3/26/2018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E18EE-E2BC-4F92-A3C2-D492D49948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79393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2F1EB-8A2E-4C3E-9D21-3CF91916E2FC}" type="datetimeFigureOut">
              <a:rPr lang="en-US" smtClean="0"/>
              <a:t>3/26/2018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E18EE-E2BC-4F92-A3C2-D492D49948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33171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2F1EB-8A2E-4C3E-9D21-3CF91916E2FC}" type="datetimeFigureOut">
              <a:rPr lang="en-US" smtClean="0"/>
              <a:t>3/26/2018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E18EE-E2BC-4F92-A3C2-D492D49948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62628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2F1EB-8A2E-4C3E-9D21-3CF91916E2FC}" type="datetimeFigureOut">
              <a:rPr lang="en-US" smtClean="0"/>
              <a:t>3/26/2018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E18EE-E2BC-4F92-A3C2-D492D49948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18354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2F1EB-8A2E-4C3E-9D21-3CF91916E2FC}" type="datetimeFigureOut">
              <a:rPr lang="en-US" smtClean="0"/>
              <a:t>3/26/2018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E18EE-E2BC-4F92-A3C2-D492D49948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40436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2F1EB-8A2E-4C3E-9D21-3CF91916E2FC}" type="datetimeFigureOut">
              <a:rPr lang="en-US" smtClean="0"/>
              <a:t>3/26/2018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E18EE-E2BC-4F92-A3C2-D492D49948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50382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92F1EB-8A2E-4C3E-9D21-3CF91916E2FC}" type="datetimeFigureOut">
              <a:rPr lang="en-US" smtClean="0"/>
              <a:t>3/26/2018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1E18EE-E2BC-4F92-A3C2-D492D49948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70539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thinkmath.edc.org/resource/measurement-discovering-formulas-area" TargetMode="External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thinkmath.edc.org/resource/measurement-discovering-formulas-area" TargetMode="External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://thinkmath.edc.org/resource/measurement-discovering-formulas-area" TargetMode="External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9.png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http://thinkmath.edc.org/resource/measurement-discovering-formulas-area" TargetMode="External"/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hyperlink" Target="http://thinkmath.edc.org/resource/measurement-discovering-formulas-area" TargetMode="External"/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illuminations.nctm.org/Activity.aspx?id=4206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Finding Areas of Shapes</a:t>
            </a:r>
            <a:endParaRPr lang="en-US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3728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/>
          <p:cNvGrpSpPr/>
          <p:nvPr/>
        </p:nvGrpSpPr>
        <p:grpSpPr>
          <a:xfrm>
            <a:off x="270890" y="122110"/>
            <a:ext cx="7163181" cy="5685908"/>
            <a:chOff x="325754" y="176974"/>
            <a:chExt cx="7163181" cy="5685908"/>
          </a:xfrm>
          <a:solidFill>
            <a:schemeClr val="tx1">
              <a:lumMod val="95000"/>
              <a:lumOff val="5000"/>
            </a:schemeClr>
          </a:solidFill>
        </p:grpSpPr>
        <p:pic>
          <p:nvPicPr>
            <p:cNvPr id="2" name="Picture 1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325754" y="176974"/>
              <a:ext cx="7163181" cy="5685908"/>
            </a:xfrm>
            <a:prstGeom prst="rect">
              <a:avLst/>
            </a:prstGeom>
            <a:grpFill/>
          </p:spPr>
        </p:pic>
        <p:grpSp>
          <p:nvGrpSpPr>
            <p:cNvPr id="13" name="Group 12"/>
            <p:cNvGrpSpPr/>
            <p:nvPr/>
          </p:nvGrpSpPr>
          <p:grpSpPr>
            <a:xfrm>
              <a:off x="685800" y="484632"/>
              <a:ext cx="3566160" cy="1508760"/>
              <a:chOff x="2423160" y="438912"/>
              <a:chExt cx="3566160" cy="1508760"/>
            </a:xfrm>
            <a:grpFill/>
          </p:grpSpPr>
          <p:cxnSp>
            <p:nvCxnSpPr>
              <p:cNvPr id="4" name="Straight Connector 3"/>
              <p:cNvCxnSpPr/>
              <p:nvPr/>
            </p:nvCxnSpPr>
            <p:spPr>
              <a:xfrm>
                <a:off x="3465576" y="438912"/>
                <a:ext cx="2523744" cy="0"/>
              </a:xfrm>
              <a:prstGeom prst="line">
                <a:avLst/>
              </a:prstGeom>
              <a:grpFill/>
              <a:ln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" name="Straight Connector 6"/>
              <p:cNvCxnSpPr/>
              <p:nvPr/>
            </p:nvCxnSpPr>
            <p:spPr>
              <a:xfrm flipH="1">
                <a:off x="4992624" y="438912"/>
                <a:ext cx="996696" cy="1508760"/>
              </a:xfrm>
              <a:prstGeom prst="line">
                <a:avLst/>
              </a:prstGeom>
              <a:grpFill/>
              <a:ln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Straight Connector 9"/>
              <p:cNvCxnSpPr/>
              <p:nvPr/>
            </p:nvCxnSpPr>
            <p:spPr>
              <a:xfrm flipH="1">
                <a:off x="2459736" y="1947672"/>
                <a:ext cx="2532888" cy="0"/>
              </a:xfrm>
              <a:prstGeom prst="line">
                <a:avLst/>
              </a:prstGeom>
              <a:grpFill/>
              <a:ln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Straight Connector 11"/>
              <p:cNvCxnSpPr/>
              <p:nvPr/>
            </p:nvCxnSpPr>
            <p:spPr>
              <a:xfrm flipV="1">
                <a:off x="2423160" y="438912"/>
                <a:ext cx="1042416" cy="1508760"/>
              </a:xfrm>
              <a:prstGeom prst="line">
                <a:avLst/>
              </a:prstGeom>
              <a:grpFill/>
              <a:ln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2" name="Group 21"/>
          <p:cNvGrpSpPr/>
          <p:nvPr/>
        </p:nvGrpSpPr>
        <p:grpSpPr>
          <a:xfrm>
            <a:off x="10291365" y="2715767"/>
            <a:ext cx="1077698" cy="1508760"/>
            <a:chOff x="3255264" y="484632"/>
            <a:chExt cx="996696" cy="1508760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3255264" y="484632"/>
              <a:ext cx="0" cy="1508760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3255264" y="484632"/>
              <a:ext cx="996696" cy="0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3255264" y="484632"/>
              <a:ext cx="996696" cy="1508760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52" name="Picture 5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91365" y="645493"/>
            <a:ext cx="1151869" cy="15948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74713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68147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Why Does That Work?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4968" y="1990217"/>
            <a:ext cx="11405616" cy="1521079"/>
          </a:xfrm>
        </p:spPr>
        <p:txBody>
          <a:bodyPr/>
          <a:lstStyle/>
          <a:p>
            <a:r>
              <a:rPr lang="en-US" dirty="0" smtClean="0"/>
              <a:t>What is happening to the area of the figure we are “cutting off”? </a:t>
            </a:r>
          </a:p>
          <a:p>
            <a:endParaRPr lang="en-US" dirty="0"/>
          </a:p>
          <a:p>
            <a:pPr lvl="1"/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50224" y="-7906"/>
            <a:ext cx="2449830" cy="2082356"/>
          </a:xfrm>
          <a:prstGeom prst="flowChartConnector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163824" y="3031395"/>
            <a:ext cx="5641848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3600" dirty="0">
                <a:solidFill>
                  <a:schemeClr val="accent2"/>
                </a:solidFill>
              </a:rPr>
              <a:t>Exchanging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3600" dirty="0">
                <a:solidFill>
                  <a:schemeClr val="accent2"/>
                </a:solidFill>
              </a:rPr>
              <a:t>Repurposing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3600" dirty="0">
                <a:solidFill>
                  <a:schemeClr val="accent2"/>
                </a:solidFill>
              </a:rPr>
              <a:t>Recycling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3600" dirty="0">
                <a:solidFill>
                  <a:schemeClr val="accent2"/>
                </a:solidFill>
              </a:rPr>
              <a:t>Reusing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75177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t="26845" r="3789" b="9155"/>
          <a:stretch/>
        </p:blipFill>
        <p:spPr>
          <a:xfrm>
            <a:off x="243839" y="1517904"/>
            <a:ext cx="7757161" cy="16281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6701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>
            <a:off x="856488" y="-489204"/>
            <a:ext cx="5943600" cy="7315200"/>
          </a:xfrm>
          <a:prstGeom prst="rect">
            <a:avLst/>
          </a:prstGeom>
        </p:spPr>
      </p:pic>
      <p:grpSp>
        <p:nvGrpSpPr>
          <p:cNvPr id="17" name="Group 16"/>
          <p:cNvGrpSpPr/>
          <p:nvPr/>
        </p:nvGrpSpPr>
        <p:grpSpPr>
          <a:xfrm>
            <a:off x="365760" y="960120"/>
            <a:ext cx="6858000" cy="941832"/>
            <a:chOff x="365760" y="960120"/>
            <a:chExt cx="6858000" cy="941832"/>
          </a:xfrm>
        </p:grpSpPr>
        <p:cxnSp>
          <p:nvCxnSpPr>
            <p:cNvPr id="9" name="Straight Connector 8"/>
            <p:cNvCxnSpPr/>
            <p:nvPr/>
          </p:nvCxnSpPr>
          <p:spPr>
            <a:xfrm flipV="1">
              <a:off x="393192" y="1883664"/>
              <a:ext cx="4572000" cy="18288"/>
            </a:xfrm>
            <a:prstGeom prst="line">
              <a:avLst/>
            </a:prstGeom>
            <a:ln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365760" y="960120"/>
              <a:ext cx="2286000" cy="932688"/>
            </a:xfrm>
            <a:prstGeom prst="line">
              <a:avLst/>
            </a:prstGeom>
            <a:ln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>
              <a:off x="2679192" y="960120"/>
              <a:ext cx="4544568" cy="0"/>
            </a:xfrm>
            <a:prstGeom prst="line">
              <a:avLst/>
            </a:prstGeom>
            <a:ln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flipH="1">
              <a:off x="4965192" y="960120"/>
              <a:ext cx="2258568" cy="923544"/>
            </a:xfrm>
            <a:prstGeom prst="line">
              <a:avLst/>
            </a:prstGeom>
            <a:ln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995953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70294" y="1690688"/>
            <a:ext cx="11725656" cy="155424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70294" y="5943926"/>
            <a:ext cx="867529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 smtClean="0">
                <a:hlinkClick r:id="rId3"/>
              </a:rPr>
              <a:t>http://thinkmath.edc.org/resource/measurement-discovering-formulas-area</a:t>
            </a:r>
            <a:endParaRPr lang="en-US" sz="1600" dirty="0" smtClean="0"/>
          </a:p>
          <a:p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064140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59080" y="2187800"/>
            <a:ext cx="11932920" cy="1731525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129540" y="6012937"/>
            <a:ext cx="9713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hlinkClick r:id="rId3"/>
              </a:rPr>
              <a:t>http://thinkmath.edc.org/resource/measurement-discovering-formulas-area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9802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44811" y="810144"/>
            <a:ext cx="2827838" cy="2486312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17787" y="810144"/>
            <a:ext cx="2885201" cy="24620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561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/>
          <p:cNvGrpSpPr/>
          <p:nvPr/>
        </p:nvGrpSpPr>
        <p:grpSpPr>
          <a:xfrm>
            <a:off x="0" y="0"/>
            <a:ext cx="4940808" cy="3653028"/>
            <a:chOff x="0" y="0"/>
            <a:chExt cx="4940808" cy="3653028"/>
          </a:xfrm>
        </p:grpSpPr>
        <p:pic>
          <p:nvPicPr>
            <p:cNvPr id="2" name="Picture 1"/>
            <p:cNvPicPr>
              <a:picLocks noChangeAspect="1"/>
            </p:cNvPicPr>
            <p:nvPr/>
          </p:nvPicPr>
          <p:blipFill rotWithShape="1">
            <a:blip r:embed="rId2"/>
            <a:srcRect l="38539" b="32458"/>
            <a:stretch/>
          </p:blipFill>
          <p:spPr>
            <a:xfrm rot="16200000">
              <a:off x="643890" y="-643890"/>
              <a:ext cx="3653028" cy="4940808"/>
            </a:xfrm>
            <a:prstGeom prst="rect">
              <a:avLst/>
            </a:prstGeom>
          </p:spPr>
        </p:pic>
        <p:grpSp>
          <p:nvGrpSpPr>
            <p:cNvPr id="11" name="Group 10"/>
            <p:cNvGrpSpPr/>
            <p:nvPr/>
          </p:nvGrpSpPr>
          <p:grpSpPr>
            <a:xfrm>
              <a:off x="1533143" y="1682496"/>
              <a:ext cx="1874520" cy="923544"/>
              <a:chOff x="1737360" y="1883664"/>
              <a:chExt cx="1874520" cy="923544"/>
            </a:xfrm>
          </p:grpSpPr>
          <p:cxnSp>
            <p:nvCxnSpPr>
              <p:cNvPr id="5" name="Straight Connector 4"/>
              <p:cNvCxnSpPr/>
              <p:nvPr/>
            </p:nvCxnSpPr>
            <p:spPr>
              <a:xfrm flipV="1">
                <a:off x="1737360" y="2798064"/>
                <a:ext cx="1874520" cy="9144"/>
              </a:xfrm>
              <a:prstGeom prst="line">
                <a:avLst/>
              </a:prstGeom>
              <a:ln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" name="Straight Connector 6"/>
              <p:cNvCxnSpPr/>
              <p:nvPr/>
            </p:nvCxnSpPr>
            <p:spPr>
              <a:xfrm>
                <a:off x="3593592" y="1883664"/>
                <a:ext cx="18288" cy="923544"/>
              </a:xfrm>
              <a:prstGeom prst="line">
                <a:avLst/>
              </a:prstGeom>
              <a:ln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Straight Connector 9"/>
              <p:cNvCxnSpPr/>
              <p:nvPr/>
            </p:nvCxnSpPr>
            <p:spPr>
              <a:xfrm flipH="1">
                <a:off x="1737360" y="1883664"/>
                <a:ext cx="1865376" cy="914400"/>
              </a:xfrm>
              <a:prstGeom prst="line">
                <a:avLst/>
              </a:prstGeom>
              <a:ln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7" name="Group 26"/>
          <p:cNvGrpSpPr/>
          <p:nvPr/>
        </p:nvGrpSpPr>
        <p:grpSpPr>
          <a:xfrm>
            <a:off x="9675443" y="776377"/>
            <a:ext cx="1874520" cy="914400"/>
            <a:chOff x="1533143" y="1682496"/>
            <a:chExt cx="1874520" cy="914400"/>
          </a:xfrm>
        </p:grpSpPr>
        <p:cxnSp>
          <p:nvCxnSpPr>
            <p:cNvPr id="24" name="Straight Connector 23"/>
            <p:cNvCxnSpPr/>
            <p:nvPr/>
          </p:nvCxnSpPr>
          <p:spPr>
            <a:xfrm flipV="1">
              <a:off x="1533143" y="1682496"/>
              <a:ext cx="0" cy="91440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>
              <a:off x="1533143" y="1682496"/>
              <a:ext cx="1874520" cy="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925586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03510" y="150140"/>
            <a:ext cx="4940808" cy="3653028"/>
            <a:chOff x="6605016" y="196595"/>
            <a:chExt cx="4940808" cy="3653028"/>
          </a:xfrm>
        </p:grpSpPr>
        <p:pic>
          <p:nvPicPr>
            <p:cNvPr id="5" name="Picture 4"/>
            <p:cNvPicPr>
              <a:picLocks noChangeAspect="1"/>
            </p:cNvPicPr>
            <p:nvPr/>
          </p:nvPicPr>
          <p:blipFill rotWithShape="1">
            <a:blip r:embed="rId2"/>
            <a:srcRect l="38539" b="32458"/>
            <a:stretch/>
          </p:blipFill>
          <p:spPr>
            <a:xfrm rot="16200000">
              <a:off x="7248906" y="-447295"/>
              <a:ext cx="3653028" cy="4940808"/>
            </a:xfrm>
            <a:prstGeom prst="rect">
              <a:avLst/>
            </a:prstGeom>
          </p:spPr>
        </p:pic>
        <p:grpSp>
          <p:nvGrpSpPr>
            <p:cNvPr id="6" name="Group 5"/>
            <p:cNvGrpSpPr/>
            <p:nvPr/>
          </p:nvGrpSpPr>
          <p:grpSpPr>
            <a:xfrm>
              <a:off x="8599932" y="1362456"/>
              <a:ext cx="1952244" cy="1435608"/>
              <a:chOff x="8599932" y="1426464"/>
              <a:chExt cx="1879092" cy="1362456"/>
            </a:xfrm>
          </p:grpSpPr>
          <p:cxnSp>
            <p:nvCxnSpPr>
              <p:cNvPr id="7" name="Straight Connector 6"/>
              <p:cNvCxnSpPr/>
              <p:nvPr/>
            </p:nvCxnSpPr>
            <p:spPr>
              <a:xfrm>
                <a:off x="8604504" y="2761488"/>
                <a:ext cx="1874520" cy="27432"/>
              </a:xfrm>
              <a:prstGeom prst="line">
                <a:avLst/>
              </a:prstGeom>
              <a:ln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" name="Straight Connector 7"/>
              <p:cNvCxnSpPr/>
              <p:nvPr/>
            </p:nvCxnSpPr>
            <p:spPr>
              <a:xfrm flipH="1">
                <a:off x="8599932" y="1426464"/>
                <a:ext cx="1371600" cy="1362456"/>
              </a:xfrm>
              <a:prstGeom prst="line">
                <a:avLst/>
              </a:prstGeom>
              <a:ln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" name="Straight Connector 8"/>
              <p:cNvCxnSpPr/>
              <p:nvPr/>
            </p:nvCxnSpPr>
            <p:spPr>
              <a:xfrm>
                <a:off x="9966960" y="1426464"/>
                <a:ext cx="493776" cy="1362456"/>
              </a:xfrm>
              <a:prstGeom prst="line">
                <a:avLst/>
              </a:prstGeom>
              <a:ln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6" name="Group 15"/>
          <p:cNvGrpSpPr/>
          <p:nvPr/>
        </p:nvGrpSpPr>
        <p:grpSpPr>
          <a:xfrm>
            <a:off x="9737124" y="620241"/>
            <a:ext cx="1420246" cy="1356412"/>
            <a:chOff x="1994916" y="1216152"/>
            <a:chExt cx="1420246" cy="1356412"/>
          </a:xfrm>
        </p:grpSpPr>
        <p:cxnSp>
          <p:nvCxnSpPr>
            <p:cNvPr id="11" name="Straight Connector 10"/>
            <p:cNvCxnSpPr/>
            <p:nvPr/>
          </p:nvCxnSpPr>
          <p:spPr>
            <a:xfrm flipV="1">
              <a:off x="2022348" y="1216153"/>
              <a:ext cx="0" cy="1356411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>
              <a:off x="1994916" y="1216152"/>
              <a:ext cx="1420246" cy="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935066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70508" y="2404872"/>
            <a:ext cx="10469003" cy="2006255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109008" y="6107828"/>
            <a:ext cx="916438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hlinkClick r:id="rId3"/>
              </a:rPr>
              <a:t>http://thinkmath.edc.org/resource/measurement-discovering-formulas-area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0117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3" name="Group 2"/>
          <p:cNvGrpSpPr/>
          <p:nvPr/>
        </p:nvGrpSpPr>
        <p:grpSpPr>
          <a:xfrm>
            <a:off x="1291055" y="2011442"/>
            <a:ext cx="4905375" cy="2323713"/>
            <a:chOff x="1291055" y="2011442"/>
            <a:chExt cx="4905375" cy="2323713"/>
          </a:xfrm>
        </p:grpSpPr>
        <p:sp>
          <p:nvSpPr>
            <p:cNvPr id="7" name="TextBox 6"/>
            <p:cNvSpPr txBox="1"/>
            <p:nvPr/>
          </p:nvSpPr>
          <p:spPr>
            <a:xfrm>
              <a:off x="1291055" y="2011442"/>
              <a:ext cx="4905375" cy="232371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200" dirty="0" smtClean="0"/>
                <a:t>AREA</a:t>
              </a:r>
              <a:endParaRPr lang="en-US" sz="14200" dirty="0"/>
            </a:p>
          </p:txBody>
        </p:sp>
        <p:sp>
          <p:nvSpPr>
            <p:cNvPr id="8" name="Rectangle 7"/>
            <p:cNvSpPr/>
            <p:nvPr/>
          </p:nvSpPr>
          <p:spPr>
            <a:xfrm>
              <a:off x="1401140" y="2581275"/>
              <a:ext cx="3875710" cy="1171575"/>
            </a:xfrm>
            <a:prstGeom prst="rect">
              <a:avLst/>
            </a:prstGeom>
            <a:solidFill>
              <a:schemeClr val="accent4">
                <a:lumMod val="60000"/>
                <a:lumOff val="40000"/>
                <a:alpha val="28000"/>
              </a:schemeClr>
            </a:solidFill>
            <a:ln w="38100"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2"/>
          <a:srcRect t="32020"/>
          <a:stretch/>
        </p:blipFill>
        <p:spPr>
          <a:xfrm>
            <a:off x="6677990" y="2509678"/>
            <a:ext cx="3853339" cy="13147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25424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98110" y="1465315"/>
            <a:ext cx="6877050" cy="3467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5057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39698" y="1805021"/>
            <a:ext cx="4096893" cy="342404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715000" y="822960"/>
            <a:ext cx="539496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accent2"/>
                </a:solidFill>
              </a:rPr>
              <a:t>What are some of the characteristics of a trapezoid?</a:t>
            </a:r>
            <a:endParaRPr lang="en-US" sz="3200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5665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61146" y="1027906"/>
            <a:ext cx="4959888" cy="34520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8328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628" y="0"/>
            <a:ext cx="4417046" cy="4351338"/>
          </a:xfrm>
          <a:prstGeom prst="rect">
            <a:avLst/>
          </a:prstGeom>
        </p:spPr>
      </p:pic>
      <p:pic>
        <p:nvPicPr>
          <p:cNvPr id="4" name="Content Placeholder 5"/>
          <p:cNvPicPr>
            <a:picLocks noChangeAspect="1"/>
          </p:cNvPicPr>
          <p:nvPr/>
        </p:nvPicPr>
        <p:blipFill rotWithShape="1">
          <a:blip r:embed="rId2"/>
          <a:srcRect t="48355"/>
          <a:stretch/>
        </p:blipFill>
        <p:spPr>
          <a:xfrm>
            <a:off x="7582930" y="4457446"/>
            <a:ext cx="4417046" cy="2247266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0897" y="64573"/>
            <a:ext cx="4158495" cy="2111096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21148" y="4415911"/>
            <a:ext cx="3487688" cy="21395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60575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25E-6 4.07407E-6 L 0.49974 0.00463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987" y="2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81 0.00532 L 0.2681 0.00532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0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0"/>
            <a:ext cx="7486650" cy="6210300"/>
            <a:chOff x="0" y="0"/>
            <a:chExt cx="7486650" cy="6210300"/>
          </a:xfrm>
        </p:grpSpPr>
        <p:pic>
          <p:nvPicPr>
            <p:cNvPr id="2" name="Picture 1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rot="16200000">
              <a:off x="638175" y="-638175"/>
              <a:ext cx="6210300" cy="7486650"/>
            </a:xfrm>
            <a:prstGeom prst="rect">
              <a:avLst/>
            </a:prstGeom>
          </p:spPr>
        </p:pic>
        <p:grpSp>
          <p:nvGrpSpPr>
            <p:cNvPr id="15" name="Group 14"/>
            <p:cNvGrpSpPr/>
            <p:nvPr/>
          </p:nvGrpSpPr>
          <p:grpSpPr>
            <a:xfrm>
              <a:off x="210312" y="1709928"/>
              <a:ext cx="2779776" cy="1847088"/>
              <a:chOff x="210312" y="1709928"/>
              <a:chExt cx="2779776" cy="1847088"/>
            </a:xfrm>
          </p:grpSpPr>
          <p:cxnSp>
            <p:nvCxnSpPr>
              <p:cNvPr id="4" name="Straight Connector 3"/>
              <p:cNvCxnSpPr/>
              <p:nvPr/>
            </p:nvCxnSpPr>
            <p:spPr>
              <a:xfrm flipV="1">
                <a:off x="210312" y="3547872"/>
                <a:ext cx="2779776" cy="9144"/>
              </a:xfrm>
              <a:prstGeom prst="line">
                <a:avLst/>
              </a:prstGeom>
              <a:ln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" name="Straight Connector 6"/>
              <p:cNvCxnSpPr/>
              <p:nvPr/>
            </p:nvCxnSpPr>
            <p:spPr>
              <a:xfrm flipV="1">
                <a:off x="1143000" y="1709928"/>
                <a:ext cx="1389888" cy="9144"/>
              </a:xfrm>
              <a:prstGeom prst="line">
                <a:avLst/>
              </a:prstGeom>
              <a:ln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" name="Straight Connector 8"/>
              <p:cNvCxnSpPr/>
              <p:nvPr/>
            </p:nvCxnSpPr>
            <p:spPr>
              <a:xfrm flipH="1">
                <a:off x="210312" y="1709928"/>
                <a:ext cx="932688" cy="1837944"/>
              </a:xfrm>
              <a:prstGeom prst="line">
                <a:avLst/>
              </a:prstGeom>
              <a:ln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Straight Connector 13"/>
              <p:cNvCxnSpPr/>
              <p:nvPr/>
            </p:nvCxnSpPr>
            <p:spPr>
              <a:xfrm>
                <a:off x="2532888" y="1719072"/>
                <a:ext cx="457200" cy="1828800"/>
              </a:xfrm>
              <a:prstGeom prst="line">
                <a:avLst/>
              </a:prstGeom>
              <a:ln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499804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82631" y="2639165"/>
            <a:ext cx="11219366" cy="1658515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261668" y="5926672"/>
            <a:ext cx="1092679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hlinkClick r:id="rId3"/>
              </a:rPr>
              <a:t>http://thinkmath.edc.org/resource/measurement-discovering-formulas-area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6113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47472" y="2813418"/>
            <a:ext cx="11636848" cy="1795158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140898" y="5866287"/>
            <a:ext cx="1283323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hlinkClick r:id="rId3"/>
              </a:rPr>
              <a:t>http://thinkmath.edc.org/resource/measurement-discovering-formulas-area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1424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48" y="218821"/>
            <a:ext cx="10515600" cy="375539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What is Height?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3632" y="218821"/>
            <a:ext cx="2895600" cy="337185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/>
          <a:srcRect l="1952" t="3823" r="1512"/>
          <a:stretch/>
        </p:blipFill>
        <p:spPr>
          <a:xfrm>
            <a:off x="3703320" y="1056559"/>
            <a:ext cx="3785616" cy="2066545"/>
          </a:xfrm>
          <a:prstGeom prst="rect">
            <a:avLst/>
          </a:prstGeom>
          <a:ln w="38100">
            <a:solidFill>
              <a:schemeClr val="tx1"/>
            </a:solidFill>
          </a:ln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4"/>
          <a:srcRect t="1" b="2403"/>
          <a:stretch/>
        </p:blipFill>
        <p:spPr>
          <a:xfrm>
            <a:off x="322707" y="4170045"/>
            <a:ext cx="2676525" cy="2212467"/>
          </a:xfrm>
          <a:prstGeom prst="rect">
            <a:avLst/>
          </a:prstGeom>
          <a:ln w="38100">
            <a:solidFill>
              <a:schemeClr val="tx1"/>
            </a:solidFill>
          </a:ln>
        </p:spPr>
      </p:pic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5"/>
          <a:srcRect t="9272" b="6848"/>
          <a:stretch/>
        </p:blipFill>
        <p:spPr>
          <a:xfrm>
            <a:off x="3895160" y="4032885"/>
            <a:ext cx="4032872" cy="1993392"/>
          </a:xfrm>
          <a:prstGeom prst="rect">
            <a:avLst/>
          </a:prstGeom>
          <a:ln w="38100">
            <a:solidFill>
              <a:schemeClr val="tx1"/>
            </a:solidFill>
          </a:ln>
        </p:spPr>
      </p:pic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6"/>
          <a:srcRect l="2467" r="919" b="4372"/>
          <a:stretch/>
        </p:blipFill>
        <p:spPr>
          <a:xfrm>
            <a:off x="8083297" y="2089831"/>
            <a:ext cx="2880360" cy="1858137"/>
          </a:xfrm>
          <a:prstGeom prst="rect">
            <a:avLst/>
          </a:prstGeom>
          <a:ln w="38100">
            <a:solidFill>
              <a:schemeClr val="tx1"/>
            </a:solidFill>
          </a:ln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7"/>
          <a:srcRect t="559" b="1"/>
          <a:stretch/>
        </p:blipFill>
        <p:spPr>
          <a:xfrm>
            <a:off x="8823961" y="189294"/>
            <a:ext cx="2524125" cy="1591246"/>
          </a:xfrm>
          <a:prstGeom prst="rect">
            <a:avLst/>
          </a:prstGeom>
          <a:ln w="38100">
            <a:solidFill>
              <a:schemeClr val="tx1"/>
            </a:solidFill>
          </a:ln>
        </p:spPr>
      </p:pic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8"/>
          <a:srcRect l="5684" t="2204" r="2736" b="2613"/>
          <a:stretch/>
        </p:blipFill>
        <p:spPr>
          <a:xfrm>
            <a:off x="8988552" y="4480561"/>
            <a:ext cx="2651760" cy="2130552"/>
          </a:xfrm>
          <a:prstGeom prst="rect">
            <a:avLst/>
          </a:prstGeom>
          <a:ln w="38100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7911437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1525" y="155576"/>
            <a:ext cx="10515600" cy="558800"/>
          </a:xfrm>
        </p:spPr>
        <p:txBody>
          <a:bodyPr>
            <a:noAutofit/>
          </a:bodyPr>
          <a:lstStyle/>
          <a:p>
            <a:pPr algn="ctr"/>
            <a:r>
              <a:rPr lang="en-US" sz="3600" dirty="0" smtClean="0"/>
              <a:t>Height</a:t>
            </a:r>
            <a:endParaRPr lang="en-US" sz="3600" dirty="0"/>
          </a:p>
        </p:txBody>
      </p:sp>
      <p:sp>
        <p:nvSpPr>
          <p:cNvPr id="7" name="TextBox 6"/>
          <p:cNvSpPr txBox="1"/>
          <p:nvPr/>
        </p:nvSpPr>
        <p:spPr>
          <a:xfrm>
            <a:off x="428625" y="1066800"/>
            <a:ext cx="623887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/>
              <a:t>A distance that is </a:t>
            </a:r>
            <a:r>
              <a:rPr lang="en-US" sz="2400" b="1" dirty="0" smtClean="0">
                <a:solidFill>
                  <a:schemeClr val="accent2"/>
                </a:solidFill>
              </a:rPr>
              <a:t>perpendicular</a:t>
            </a:r>
            <a:r>
              <a:rPr lang="en-US" sz="2400" dirty="0" smtClean="0"/>
              <a:t> to a base</a:t>
            </a:r>
            <a:endParaRPr lang="en-US" sz="2400" dirty="0"/>
          </a:p>
        </p:txBody>
      </p:sp>
      <p:sp>
        <p:nvSpPr>
          <p:cNvPr id="3" name="TextBox 2"/>
          <p:cNvSpPr txBox="1"/>
          <p:nvPr/>
        </p:nvSpPr>
        <p:spPr>
          <a:xfrm>
            <a:off x="411480" y="2322576"/>
            <a:ext cx="83759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/>
              <a:t>Perpendicular means </a:t>
            </a:r>
            <a:r>
              <a:rPr lang="en-US" sz="2400" b="1" dirty="0" smtClean="0">
                <a:solidFill>
                  <a:schemeClr val="accent2"/>
                </a:solidFill>
              </a:rPr>
              <a:t>forming a 90</a:t>
            </a:r>
            <a:r>
              <a:rPr lang="en-US" sz="2400" b="1" dirty="0">
                <a:solidFill>
                  <a:schemeClr val="accent2"/>
                </a:solidFill>
              </a:rPr>
              <a:t>° </a:t>
            </a:r>
            <a:r>
              <a:rPr lang="en-US" sz="2400" b="1" dirty="0" smtClean="0">
                <a:solidFill>
                  <a:schemeClr val="accent2"/>
                </a:solidFill>
              </a:rPr>
              <a:t>angle </a:t>
            </a:r>
            <a:r>
              <a:rPr lang="en-US" sz="2400" dirty="0" smtClean="0">
                <a:solidFill>
                  <a:srgbClr val="222222"/>
                </a:solidFill>
              </a:rPr>
              <a:t>with a side (base)</a:t>
            </a:r>
            <a:endParaRPr lang="en-US" sz="24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8517" y="3485061"/>
            <a:ext cx="2212467" cy="3163008"/>
          </a:xfrm>
          <a:prstGeom prst="rect">
            <a:avLst/>
          </a:prstGeom>
          <a:ln w="38100">
            <a:solidFill>
              <a:schemeClr val="tx1"/>
            </a:solidFill>
          </a:ln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/>
          <a:srcRect l="1211" t="2355" r="3865" b="1823"/>
          <a:stretch/>
        </p:blipFill>
        <p:spPr>
          <a:xfrm>
            <a:off x="8714232" y="1066800"/>
            <a:ext cx="2953512" cy="3609848"/>
          </a:xfrm>
          <a:prstGeom prst="rect">
            <a:avLst/>
          </a:prstGeom>
          <a:ln w="38100">
            <a:solidFill>
              <a:schemeClr val="tx1"/>
            </a:solidFill>
          </a:ln>
        </p:spPr>
      </p:pic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4"/>
          <a:srcRect l="10127" t="6627" r="13683" b="12610"/>
          <a:stretch/>
        </p:blipFill>
        <p:spPr>
          <a:xfrm>
            <a:off x="4636008" y="3611880"/>
            <a:ext cx="2871760" cy="2295144"/>
          </a:xfrm>
          <a:prstGeom prst="rect">
            <a:avLst/>
          </a:prstGeom>
          <a:ln w="38100">
            <a:solidFill>
              <a:schemeClr val="tx1"/>
            </a:solidFill>
          </a:ln>
        </p:spPr>
      </p:pic>
      <p:cxnSp>
        <p:nvCxnSpPr>
          <p:cNvPr id="10" name="Straight Arrow Connector 9"/>
          <p:cNvCxnSpPr/>
          <p:nvPr/>
        </p:nvCxnSpPr>
        <p:spPr>
          <a:xfrm flipH="1" flipV="1">
            <a:off x="7242048" y="5632704"/>
            <a:ext cx="1207008" cy="832104"/>
          </a:xfrm>
          <a:prstGeom prst="straightConnector1">
            <a:avLst/>
          </a:prstGeom>
          <a:ln w="38100">
            <a:solidFill>
              <a:schemeClr val="accent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8294152" y="5540924"/>
            <a:ext cx="215798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chemeClr val="accent2"/>
                </a:solidFill>
              </a:rPr>
              <a:t>You must make sure you have  perpendicularity!</a:t>
            </a:r>
            <a:endParaRPr lang="en-US" sz="2000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45131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Height of a Triangle</a:t>
            </a:r>
            <a:endParaRPr lang="en-US" dirty="0"/>
          </a:p>
        </p:txBody>
      </p:sp>
      <p:sp>
        <p:nvSpPr>
          <p:cNvPr id="4" name="Content Placeholder 3"/>
          <p:cNvSpPr txBox="1">
            <a:spLocks noGrp="1"/>
          </p:cNvSpPr>
          <p:nvPr>
            <p:ph idx="1"/>
          </p:nvPr>
        </p:nvSpPr>
        <p:spPr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The height of a triangle</a:t>
            </a:r>
          </a:p>
          <a:p>
            <a:endParaRPr lang="en-US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/>
              <a:t>Select two vertices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/>
              <a:t>Call the line segment joining these two vertices the </a:t>
            </a:r>
            <a:r>
              <a:rPr lang="en-US" sz="2400" i="1" dirty="0" smtClean="0"/>
              <a:t>base</a:t>
            </a:r>
            <a:endParaRPr lang="en-US" sz="2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/>
              <a:t>Find the third vertex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/>
              <a:t>Draw a segment from the third vertex to the </a:t>
            </a:r>
            <a:r>
              <a:rPr lang="en-US" sz="2400" i="1" dirty="0" smtClean="0"/>
              <a:t>base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i="1" dirty="0"/>
          </a:p>
          <a:p>
            <a:r>
              <a:rPr lang="en-US" sz="2400" i="1" dirty="0" smtClean="0"/>
              <a:t>*What if you had selected two different vertices?</a:t>
            </a:r>
          </a:p>
          <a:p>
            <a:endParaRPr lang="en-US" i="1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/>
          <a:srcRect t="559" b="1"/>
          <a:stretch/>
        </p:blipFill>
        <p:spPr>
          <a:xfrm>
            <a:off x="8829675" y="1286574"/>
            <a:ext cx="2524125" cy="1591246"/>
          </a:xfrm>
          <a:prstGeom prst="rect">
            <a:avLst/>
          </a:prstGeom>
          <a:ln w="38100">
            <a:solidFill>
              <a:schemeClr val="tx1"/>
            </a:solidFill>
          </a:ln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/>
          <a:srcRect l="5684" t="2204" r="2736" b="2613"/>
          <a:stretch/>
        </p:blipFill>
        <p:spPr>
          <a:xfrm>
            <a:off x="8829675" y="4181348"/>
            <a:ext cx="2651760" cy="2130552"/>
          </a:xfrm>
          <a:prstGeom prst="rect">
            <a:avLst/>
          </a:prstGeom>
          <a:ln w="38100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0868798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Shape Cutter Tool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https://illuminations.nctm.org/Activity.aspx?id=4206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2719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r="8044"/>
          <a:stretch/>
        </p:blipFill>
        <p:spPr>
          <a:xfrm>
            <a:off x="1065085" y="715930"/>
            <a:ext cx="3983812" cy="3042253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5715000" y="822960"/>
            <a:ext cx="539496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accent2"/>
                </a:solidFill>
              </a:rPr>
              <a:t>What are some of the characteristics of a rectangle?</a:t>
            </a:r>
            <a:endParaRPr lang="en-US" sz="3200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3592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8906" y="222694"/>
            <a:ext cx="7163181" cy="5685908"/>
          </a:xfrm>
          <a:prstGeom prst="rect">
            <a:avLst/>
          </a:prstGeom>
        </p:spPr>
      </p:pic>
      <p:grpSp>
        <p:nvGrpSpPr>
          <p:cNvPr id="11" name="Group 10"/>
          <p:cNvGrpSpPr/>
          <p:nvPr/>
        </p:nvGrpSpPr>
        <p:grpSpPr>
          <a:xfrm>
            <a:off x="777240" y="521208"/>
            <a:ext cx="2596896" cy="1554480"/>
            <a:chOff x="2441448" y="420624"/>
            <a:chExt cx="2596896" cy="1554480"/>
          </a:xfrm>
        </p:grpSpPr>
        <p:cxnSp>
          <p:nvCxnSpPr>
            <p:cNvPr id="4" name="Straight Connector 3"/>
            <p:cNvCxnSpPr/>
            <p:nvPr/>
          </p:nvCxnSpPr>
          <p:spPr>
            <a:xfrm>
              <a:off x="2459736" y="420624"/>
              <a:ext cx="2578608" cy="0"/>
            </a:xfrm>
            <a:prstGeom prst="line">
              <a:avLst/>
            </a:prstGeom>
            <a:ln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/>
            <p:cNvCxnSpPr/>
            <p:nvPr/>
          </p:nvCxnSpPr>
          <p:spPr>
            <a:xfrm>
              <a:off x="2441448" y="429768"/>
              <a:ext cx="9144" cy="1545336"/>
            </a:xfrm>
            <a:prstGeom prst="line">
              <a:avLst/>
            </a:prstGeom>
            <a:ln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>
              <a:off x="2459736" y="1956816"/>
              <a:ext cx="2578608" cy="9144"/>
            </a:xfrm>
            <a:prstGeom prst="line">
              <a:avLst/>
            </a:prstGeom>
            <a:ln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>
              <a:off x="5020056" y="429768"/>
              <a:ext cx="0" cy="1545336"/>
            </a:xfrm>
            <a:prstGeom prst="line">
              <a:avLst/>
            </a:prstGeom>
            <a:ln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198431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4165" t="6605" r="5222" b="4377"/>
          <a:stretch/>
        </p:blipFill>
        <p:spPr>
          <a:xfrm>
            <a:off x="1097280" y="1462305"/>
            <a:ext cx="3813048" cy="2039847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715000" y="822960"/>
            <a:ext cx="587044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accent2"/>
                </a:solidFill>
              </a:rPr>
              <a:t>What are some of the characteristics of a parallelogram?</a:t>
            </a:r>
            <a:endParaRPr lang="en-US" sz="3200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1588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394</TotalTime>
  <Words>160</Words>
  <Application>Microsoft Office PowerPoint</Application>
  <PresentationFormat>Widescreen</PresentationFormat>
  <Paragraphs>37</Paragraphs>
  <Slides>26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0" baseType="lpstr">
      <vt:lpstr>Arial</vt:lpstr>
      <vt:lpstr>Calibri</vt:lpstr>
      <vt:lpstr>Calibri Light</vt:lpstr>
      <vt:lpstr>Office Theme</vt:lpstr>
      <vt:lpstr>Finding Areas of Shapes</vt:lpstr>
      <vt:lpstr>PowerPoint Presentation</vt:lpstr>
      <vt:lpstr>What is Height?</vt:lpstr>
      <vt:lpstr>Height</vt:lpstr>
      <vt:lpstr>Height of a Triangle</vt:lpstr>
      <vt:lpstr>Shape Cutter Tool</vt:lpstr>
      <vt:lpstr>PowerPoint Presentation</vt:lpstr>
      <vt:lpstr>PowerPoint Presentation</vt:lpstr>
      <vt:lpstr>PowerPoint Presentation</vt:lpstr>
      <vt:lpstr>PowerPoint Presentation</vt:lpstr>
      <vt:lpstr>Why Does That Work?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csu</dc:creator>
  <cp:lastModifiedBy>csu</cp:lastModifiedBy>
  <cp:revision>46</cp:revision>
  <dcterms:created xsi:type="dcterms:W3CDTF">2018-03-05T16:55:59Z</dcterms:created>
  <dcterms:modified xsi:type="dcterms:W3CDTF">2018-03-26T15:57:03Z</dcterms:modified>
</cp:coreProperties>
</file>