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56" r:id="rId3"/>
    <p:sldId id="264" r:id="rId4"/>
    <p:sldId id="265" r:id="rId5"/>
    <p:sldId id="260" r:id="rId6"/>
    <p:sldId id="266" r:id="rId7"/>
    <p:sldId id="268" r:id="rId8"/>
    <p:sldId id="267" r:id="rId9"/>
    <p:sldId id="257" r:id="rId10"/>
    <p:sldId id="261" r:id="rId11"/>
    <p:sldId id="258" r:id="rId12"/>
    <p:sldId id="262" r:id="rId1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26C63-5E83-4950-91FF-4E1A4F66DB3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A95B-636D-4EAC-99C9-6845CA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4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A546-6506-4597-A1D3-859BF549D55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4" y="4479687"/>
            <a:ext cx="5562610" cy="3665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BD2B9-86AE-4EA4-BA7E-D59109B4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D2B9-86AE-4EA4-BA7E-D59109B4B8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5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6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8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9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88E3-0303-41FD-84AD-5B18B97CA65D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0B47B-5B4F-4CE7-B730-BE8FB171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11" y="83202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2"/>
                </a:solidFill>
              </a:rPr>
              <a:t>Creating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2"/>
                </a:solidFill>
              </a:rPr>
              <a:t>Equivalent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2"/>
                </a:solidFill>
              </a:rPr>
              <a:t>Algebraic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2"/>
                </a:solidFill>
              </a:rPr>
              <a:t>Expressions</a:t>
            </a:r>
          </a:p>
          <a:p>
            <a:pPr marL="0" indent="0" algn="ctr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What Does this Algebraic Expression </a:t>
            </a:r>
            <a:r>
              <a:rPr lang="en-US" sz="2800" i="1" dirty="0" smtClean="0">
                <a:solidFill>
                  <a:schemeClr val="tx2"/>
                </a:solidFill>
              </a:rPr>
              <a:t>Mean? </a:t>
            </a:r>
            <a:r>
              <a:rPr lang="en-US" sz="2800" dirty="0" smtClean="0">
                <a:solidFill>
                  <a:schemeClr val="tx2"/>
                </a:solidFill>
              </a:rPr>
              <a:t>Look Like?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4(x + 3)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08" y="26670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This expression means -- four groups of x + 3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08" y="3561101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The visual representation for this expression is</a:t>
            </a: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7948"/>
          <a:stretch/>
        </p:blipFill>
        <p:spPr>
          <a:xfrm>
            <a:off x="762000" y="4377779"/>
            <a:ext cx="304801" cy="235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7948"/>
          <a:stretch/>
        </p:blipFill>
        <p:spPr>
          <a:xfrm>
            <a:off x="6629398" y="4386757"/>
            <a:ext cx="304801" cy="2352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17948"/>
          <a:stretch/>
        </p:blipFill>
        <p:spPr>
          <a:xfrm>
            <a:off x="2362198" y="4377777"/>
            <a:ext cx="304801" cy="2352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17948"/>
          <a:stretch/>
        </p:blipFill>
        <p:spPr>
          <a:xfrm>
            <a:off x="4419599" y="4333699"/>
            <a:ext cx="304801" cy="2352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1192822" y="4572000"/>
            <a:ext cx="457200" cy="514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1178170" y="5827894"/>
            <a:ext cx="457200" cy="514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1178170" y="5180930"/>
            <a:ext cx="457200" cy="514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2992314" y="4518600"/>
            <a:ext cx="457200" cy="514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3027485" y="5756114"/>
            <a:ext cx="457200" cy="514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3027485" y="5109150"/>
            <a:ext cx="457200" cy="514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5166943" y="4594800"/>
            <a:ext cx="457200" cy="51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5202114" y="5832314"/>
            <a:ext cx="457200" cy="514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5202114" y="5185350"/>
            <a:ext cx="457200" cy="514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7300541" y="4603166"/>
            <a:ext cx="457200" cy="514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7335712" y="5840680"/>
            <a:ext cx="457200" cy="514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-5484" r="10391" b="-1"/>
          <a:stretch/>
        </p:blipFill>
        <p:spPr>
          <a:xfrm>
            <a:off x="7335712" y="5193716"/>
            <a:ext cx="4572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84363"/>
              </p:ext>
            </p:extLst>
          </p:nvPr>
        </p:nvGraphicFramePr>
        <p:xfrm>
          <a:off x="0" y="0"/>
          <a:ext cx="9143999" cy="694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3824921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Symbolic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Representation of an algebraic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Represent 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pictorially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the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number of equal groups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using algebra tiles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Write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the 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verbal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expression for each pictorial expression in the previous column 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Equivalent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Symbolic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Representation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(Factored)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bg1"/>
                          </a:solidFill>
                        </a:rPr>
                        <a:t>GCF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3x</a:t>
                      </a:r>
                      <a:r>
                        <a:rPr lang="en-US" sz="1400" b="1" baseline="30000" dirty="0" smtClean="0"/>
                        <a:t> </a:t>
                      </a:r>
                      <a:r>
                        <a:rPr lang="en-US" sz="1400" b="1" baseline="0" dirty="0" smtClean="0"/>
                        <a:t>+ 9</a:t>
                      </a:r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 4x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baseline="0" dirty="0" smtClean="0"/>
                        <a:t> + 1 + 2x</a:t>
                      </a:r>
                      <a:r>
                        <a:rPr lang="en-US" sz="1400" b="1" baseline="30000" dirty="0" smtClean="0"/>
                        <a:t>2  </a:t>
                      </a:r>
                      <a:r>
                        <a:rPr lang="en-US" sz="1400" b="1" baseline="0" dirty="0" smtClean="0"/>
                        <a:t>+ </a:t>
                      </a:r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/>
                      <a:r>
                        <a:rPr lang="en-US" sz="1400" b="1" strike="noStrike" baseline="0" dirty="0" smtClean="0"/>
                        <a:t>6x +</a:t>
                      </a:r>
                      <a:r>
                        <a:rPr lang="en-US" sz="1400" b="1" dirty="0" smtClean="0"/>
                        <a:t> 2</a:t>
                      </a:r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3x</a:t>
                      </a:r>
                      <a:r>
                        <a:rPr lang="en-US" sz="1400" b="1" baseline="30000" dirty="0" smtClean="0"/>
                        <a:t>2 </a:t>
                      </a:r>
                      <a:r>
                        <a:rPr lang="en-US" sz="1400" b="1" baseline="0" dirty="0" smtClean="0"/>
                        <a:t>+ 7</a:t>
                      </a:r>
                      <a:endParaRPr lang="en-US" sz="1400" b="1" dirty="0" smtClean="0"/>
                    </a:p>
                    <a:p>
                      <a:pPr algn="l"/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6x</a:t>
                      </a:r>
                      <a:r>
                        <a:rPr lang="en-US" sz="1400" b="1" baseline="30000" dirty="0" smtClean="0"/>
                        <a:t>2 </a:t>
                      </a:r>
                      <a:r>
                        <a:rPr lang="en-US" sz="1400" b="1" baseline="0" dirty="0" smtClean="0"/>
                        <a:t>+ 3 + </a:t>
                      </a:r>
                      <a:r>
                        <a:rPr lang="en-US" sz="1400" b="1" dirty="0" smtClean="0"/>
                        <a:t>2x + 1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5x +</a:t>
                      </a:r>
                      <a:r>
                        <a:rPr lang="en-US" sz="1400" b="1" baseline="0" dirty="0" smtClean="0"/>
                        <a:t> 11</a:t>
                      </a:r>
                      <a:endParaRPr lang="en-US" sz="1400" b="1" dirty="0" smtClean="0"/>
                    </a:p>
                    <a:p>
                      <a:pPr algn="l"/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12x</a:t>
                      </a:r>
                      <a:r>
                        <a:rPr lang="en-US" sz="1400" b="1" baseline="30000" dirty="0" smtClean="0"/>
                        <a:t>2 </a:t>
                      </a:r>
                      <a:r>
                        <a:rPr lang="en-US" sz="1400" b="1" baseline="0" dirty="0" smtClean="0"/>
                        <a:t>+ </a:t>
                      </a:r>
                      <a:r>
                        <a:rPr lang="en-US" sz="1400" b="1" dirty="0" smtClean="0"/>
                        <a:t>8x</a:t>
                      </a:r>
                    </a:p>
                    <a:p>
                      <a:pPr algn="l"/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5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Are These Algebraic Expressions Equivalent?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419600" cy="5334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4x + 18     and    2(2x + 9)	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7x + 9       and    7(x + 9)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4x</a:t>
            </a:r>
            <a:r>
              <a:rPr lang="en-US" sz="2400" baseline="30000" dirty="0" smtClean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+ 8      and    4(x</a:t>
            </a:r>
            <a:r>
              <a:rPr lang="en-US" sz="2400" baseline="30000" dirty="0" smtClean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+</a:t>
            </a:r>
            <a:r>
              <a:rPr lang="en-US" sz="2400" baseline="300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2)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6x</a:t>
            </a:r>
            <a:r>
              <a:rPr lang="en-US" sz="2400" baseline="30000" dirty="0" smtClean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+ 15    and    3(2</a:t>
            </a:r>
            <a:r>
              <a:rPr lang="en-US" sz="2400" baseline="30000" dirty="0" smtClean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+ 5)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11x</a:t>
            </a:r>
            <a:r>
              <a:rPr lang="en-US" sz="2400" baseline="30000" dirty="0" smtClean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+ 16   and    1(11x</a:t>
            </a:r>
            <a:r>
              <a:rPr lang="en-US" sz="2400" baseline="30000" dirty="0" smtClean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+ 16)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7x + 13      and     13 + 7x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089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Algebraic Expressions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257800" y="152400"/>
            <a:ext cx="3581400" cy="2667000"/>
          </a:xfrm>
          <a:prstGeom prst="wedgeEllipseCallout">
            <a:avLst>
              <a:gd name="adj1" fmla="val -22686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Some combination of variables, numbers, operations, </a:t>
            </a:r>
            <a:r>
              <a:rPr lang="en-US" sz="2400" dirty="0" smtClean="0">
                <a:solidFill>
                  <a:srgbClr val="002060"/>
                </a:solidFill>
              </a:rPr>
              <a:t>and/or grouping </a:t>
            </a:r>
            <a:r>
              <a:rPr lang="en-US" sz="2400" dirty="0">
                <a:solidFill>
                  <a:srgbClr val="002060"/>
                </a:solidFill>
              </a:rPr>
              <a:t>symbols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41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+ 1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727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en-US" sz="4400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en-US" sz="4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2463" y="4495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5(3</a:t>
            </a:r>
            <a:r>
              <a:rPr lang="en-US" sz="3600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+ 4)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836" y="1557277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- 6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1153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accent3">
                    <a:lumMod val="75000"/>
                  </a:schemeClr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1680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What is a </a:t>
            </a:r>
            <a:r>
              <a:rPr lang="en-US" sz="3200" b="1" dirty="0" smtClean="0">
                <a:solidFill>
                  <a:srgbClr val="FF0000"/>
                </a:solidFill>
              </a:rPr>
              <a:t>Vari</a:t>
            </a:r>
            <a:r>
              <a:rPr lang="en-US" sz="3200" dirty="0" smtClean="0">
                <a:solidFill>
                  <a:schemeClr val="tx2"/>
                </a:solidFill>
              </a:rPr>
              <a:t>able?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00600"/>
            <a:ext cx="8915400" cy="144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 a letter </a:t>
            </a:r>
            <a:r>
              <a:rPr lang="en-US" sz="2400" dirty="0">
                <a:solidFill>
                  <a:schemeClr val="tx2"/>
                </a:solidFill>
              </a:rPr>
              <a:t>or symbol </a:t>
            </a:r>
            <a:r>
              <a:rPr lang="en-US" sz="2400" dirty="0" smtClean="0">
                <a:solidFill>
                  <a:schemeClr val="tx2"/>
                </a:solidFill>
              </a:rPr>
              <a:t>that represents </a:t>
            </a:r>
            <a:r>
              <a:rPr lang="en-US" sz="2400" dirty="0">
                <a:solidFill>
                  <a:schemeClr val="tx2"/>
                </a:solidFill>
              </a:rPr>
              <a:t>a </a:t>
            </a:r>
            <a:r>
              <a:rPr lang="en-US" sz="2400" dirty="0" smtClean="0">
                <a:solidFill>
                  <a:schemeClr val="tx2"/>
                </a:solidFill>
              </a:rPr>
              <a:t>number </a:t>
            </a:r>
            <a:r>
              <a:rPr lang="en-US" sz="2400" dirty="0">
                <a:solidFill>
                  <a:schemeClr val="tx2"/>
                </a:solidFill>
              </a:rPr>
              <a:t>or quantities that </a:t>
            </a:r>
            <a:r>
              <a:rPr lang="en-US" sz="2400" b="1" dirty="0" smtClean="0">
                <a:solidFill>
                  <a:srgbClr val="FF0000"/>
                </a:solidFill>
              </a:rPr>
              <a:t>vary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30868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a, b, c, d, e, f, g, h, </a:t>
            </a:r>
            <a:r>
              <a:rPr lang="en-US" sz="2800" dirty="0" err="1" smtClean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, j, k, l, m, n, o, p, q, r, s, t, u, v, w, x, y, z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" y="1122431"/>
            <a:ext cx="2573867" cy="584775"/>
            <a:chOff x="152400" y="1122431"/>
            <a:chExt cx="2573867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1122431"/>
              <a:ext cx="2573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                </a:t>
              </a:r>
              <a:r>
                <a:rPr lang="en-US" sz="3200" dirty="0" smtClean="0">
                  <a:solidFill>
                    <a:schemeClr val="tx2"/>
                  </a:solidFill>
                </a:rPr>
                <a:t>+  5 = 9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838200" y="1191061"/>
              <a:ext cx="381000" cy="37876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3128" y="2090382"/>
            <a:ext cx="2231965" cy="602634"/>
            <a:chOff x="803128" y="2090382"/>
            <a:chExt cx="2231965" cy="6026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128" y="2090382"/>
              <a:ext cx="451143" cy="46333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282493" y="2108241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- 7 = 16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990600"/>
            <a:ext cx="6477000" cy="4352925"/>
          </a:xfrm>
          <a:prstGeom prst="rect">
            <a:avLst/>
          </a:prstGeom>
          <a:ln w="412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750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Algebra Tiles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303237" cy="39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1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Modeling with Algebra Tiles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What would 3x look like?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What would 3x</a:t>
            </a:r>
            <a:r>
              <a:rPr lang="en-US" baseline="30000" dirty="0" smtClean="0">
                <a:solidFill>
                  <a:schemeClr val="tx2"/>
                </a:solidFill>
              </a:rPr>
              <a:t>2 </a:t>
            </a:r>
            <a:r>
              <a:rPr lang="en-US" dirty="0" smtClean="0">
                <a:solidFill>
                  <a:schemeClr val="tx2"/>
                </a:solidFill>
              </a:rPr>
              <a:t>look like?</a:t>
            </a:r>
          </a:p>
          <a:p>
            <a:pPr marL="514350" indent="-514350">
              <a:buFont typeface="+mj-lt"/>
              <a:buAutoNum type="arabicPeriod"/>
            </a:pPr>
            <a:endParaRPr lang="en-US" baseline="300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aseline="300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aseline="300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What would 3x</a:t>
            </a:r>
            <a:r>
              <a:rPr lang="en-US" baseline="30000" dirty="0" smtClean="0">
                <a:solidFill>
                  <a:schemeClr val="tx2"/>
                </a:solidFill>
              </a:rPr>
              <a:t>2 </a:t>
            </a:r>
            <a:r>
              <a:rPr lang="en-US" dirty="0" smtClean="0">
                <a:solidFill>
                  <a:schemeClr val="tx2"/>
                </a:solidFill>
              </a:rPr>
              <a:t>+ 4 look like?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Combining Like Bills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47" t="8280" r="4785" b="8387"/>
          <a:stretch/>
        </p:blipFill>
        <p:spPr>
          <a:xfrm>
            <a:off x="6858000" y="197055"/>
            <a:ext cx="2133600" cy="16002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06" t="9877" r="4132" b="11111"/>
          <a:stretch/>
        </p:blipFill>
        <p:spPr>
          <a:xfrm>
            <a:off x="6931378" y="2090148"/>
            <a:ext cx="2133600" cy="12192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142857" t="-117877" r="142857" b="129090"/>
          <a:stretch/>
        </p:blipFill>
        <p:spPr>
          <a:xfrm>
            <a:off x="3505200" y="2643187"/>
            <a:ext cx="2133600" cy="1395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633" b="11942"/>
          <a:stretch/>
        </p:blipFill>
        <p:spPr>
          <a:xfrm>
            <a:off x="6858000" y="5038442"/>
            <a:ext cx="2133600" cy="1295401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-140001" t="-170000" r="146667" b="190000"/>
          <a:stretch/>
        </p:blipFill>
        <p:spPr>
          <a:xfrm>
            <a:off x="3505200" y="2819400"/>
            <a:ext cx="21336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-926" t="15000" r="16666" b="10000"/>
          <a:stretch/>
        </p:blipFill>
        <p:spPr>
          <a:xfrm>
            <a:off x="6934199" y="3551401"/>
            <a:ext cx="1926167" cy="1143001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971768"/>
            <a:ext cx="2857500" cy="142875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4399" b="10894"/>
          <a:stretch/>
        </p:blipFill>
        <p:spPr>
          <a:xfrm>
            <a:off x="457200" y="5010538"/>
            <a:ext cx="2200275" cy="13716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b="13954"/>
          <a:stretch/>
        </p:blipFill>
        <p:spPr>
          <a:xfrm>
            <a:off x="533400" y="1113601"/>
            <a:ext cx="4343400" cy="3059172"/>
          </a:xfrm>
          <a:prstGeom prst="rect">
            <a:avLst/>
          </a:prstGeom>
          <a:solidFill>
            <a:srgbClr val="C00000"/>
          </a:solidFill>
          <a:ln w="412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300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Combining Like </a:t>
            </a:r>
            <a:r>
              <a:rPr lang="en-US" sz="3200" b="1" i="1" dirty="0" smtClean="0">
                <a:solidFill>
                  <a:srgbClr val="FF0000"/>
                </a:solidFill>
              </a:rPr>
              <a:t>Terms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4 + 1x + 3 + 2x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2x</a:t>
            </a:r>
            <a:r>
              <a:rPr lang="en-US" baseline="30000" dirty="0" smtClean="0">
                <a:solidFill>
                  <a:schemeClr val="tx2"/>
                </a:solidFill>
              </a:rPr>
              <a:t>2 </a:t>
            </a:r>
            <a:r>
              <a:rPr lang="en-US" dirty="0" smtClean="0">
                <a:solidFill>
                  <a:schemeClr val="tx2"/>
                </a:solidFill>
              </a:rPr>
              <a:t> + 3 + 4x </a:t>
            </a:r>
            <a:r>
              <a:rPr lang="en-US" dirty="0">
                <a:solidFill>
                  <a:schemeClr val="tx2"/>
                </a:solidFill>
              </a:rPr>
              <a:t>+ 1x</a:t>
            </a:r>
            <a:r>
              <a:rPr lang="en-US" baseline="30000" dirty="0">
                <a:solidFill>
                  <a:schemeClr val="tx2"/>
                </a:solidFill>
              </a:rPr>
              <a:t>2</a:t>
            </a:r>
            <a:endParaRPr lang="en-US" baseline="300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dirty="0" smtClean="0">
                <a:solidFill>
                  <a:schemeClr val="tx2"/>
                </a:solidFill>
              </a:rPr>
              <a:t> + x + x + x + x</a:t>
            </a: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838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1200" dirty="0" smtClean="0">
                <a:solidFill>
                  <a:schemeClr val="accent6">
                    <a:lumMod val="50000"/>
                  </a:schemeClr>
                </a:solidFill>
              </a:rPr>
              <a:t>What does it mean to multiply two numbers together?</a:t>
            </a:r>
          </a:p>
          <a:p>
            <a:pPr marL="0" indent="0">
              <a:buNone/>
            </a:pPr>
            <a:endParaRPr lang="en-US" sz="8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352" y="1950156"/>
            <a:ext cx="776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number of EQUAL groups     </a:t>
            </a:r>
            <a:r>
              <a:rPr lang="en-US" sz="3600" dirty="0" smtClean="0">
                <a:solidFill>
                  <a:srgbClr val="002060"/>
                </a:solidFill>
              </a:rPr>
              <a:t>x </a:t>
            </a:r>
            <a:r>
              <a:rPr lang="en-US" sz="2400" dirty="0" smtClean="0">
                <a:solidFill>
                  <a:srgbClr val="002060"/>
                </a:solidFill>
              </a:rPr>
              <a:t>     The size of each group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387" y="394778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Multiplier                                                             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1681" y="3978239"/>
            <a:ext cx="189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Multiplicand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5791200"/>
            <a:ext cx="691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________________ groups of ________________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302</Words>
  <Application>Microsoft Office PowerPoint</Application>
  <PresentationFormat>On-screen Show (4:3)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 Algebraic Expressions</vt:lpstr>
      <vt:lpstr>What is a Variable?</vt:lpstr>
      <vt:lpstr>PowerPoint Presentation</vt:lpstr>
      <vt:lpstr>Algebra Tiles</vt:lpstr>
      <vt:lpstr>Modeling with Algebra Tiles</vt:lpstr>
      <vt:lpstr>Combining Like Bills</vt:lpstr>
      <vt:lpstr>Combining Like Terms</vt:lpstr>
      <vt:lpstr>PowerPoint Presentation</vt:lpstr>
      <vt:lpstr>What Does this Algebraic Expression Mean? Look Like?</vt:lpstr>
      <vt:lpstr>PowerPoint Presentation</vt:lpstr>
      <vt:lpstr>Are These Algebraic Expressions Equivalent? </vt:lpstr>
    </vt:vector>
  </TitlesOfParts>
  <Company>Columbus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these Expressions Equivalent?</dc:title>
  <dc:creator>csu</dc:creator>
  <cp:lastModifiedBy>csu</cp:lastModifiedBy>
  <cp:revision>76</cp:revision>
  <cp:lastPrinted>2017-06-06T18:43:49Z</cp:lastPrinted>
  <dcterms:created xsi:type="dcterms:W3CDTF">2013-03-12T16:09:01Z</dcterms:created>
  <dcterms:modified xsi:type="dcterms:W3CDTF">2017-08-09T16:04:51Z</dcterms:modified>
</cp:coreProperties>
</file>