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6" r:id="rId5"/>
    <p:sldId id="262" r:id="rId6"/>
    <p:sldId id="257" r:id="rId7"/>
    <p:sldId id="258" r:id="rId8"/>
    <p:sldId id="263" r:id="rId9"/>
    <p:sldId id="259" r:id="rId10"/>
    <p:sldId id="264" r:id="rId11"/>
    <p:sldId id="267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6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8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4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9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6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9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0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6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9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21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8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90115-BD82-489E-A3D6-03F2BD74C434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FD283-41F9-4EAB-B0A7-8079B3820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arner.org/interactives/dynamicearth/drift3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784225"/>
          </a:xfrm>
        </p:spPr>
        <p:txBody>
          <a:bodyPr/>
          <a:lstStyle/>
          <a:p>
            <a:r>
              <a:rPr lang="en-US" dirty="0" smtClean="0"/>
              <a:t>Continental Drift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95400"/>
            <a:ext cx="7333620" cy="501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Plate Separation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600200"/>
                <a:ext cx="8991600" cy="5257800"/>
              </a:xfrm>
            </p:spPr>
            <p:txBody>
              <a:bodyPr/>
              <a:lstStyle/>
              <a:p>
                <a:r>
                  <a:rPr lang="en-US" dirty="0" smtClean="0"/>
                  <a:t>Average </a:t>
                </a:r>
                <a:r>
                  <a:rPr lang="en-US" dirty="0"/>
                  <a:t>rates of plate separations </a:t>
                </a:r>
                <a:r>
                  <a:rPr lang="en-US" dirty="0" smtClean="0"/>
                  <a:t>vary</a:t>
                </a:r>
              </a:p>
              <a:p>
                <a:endParaRPr lang="en-US" dirty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Arctic Ridge has the slowest rate  </a:t>
                </a:r>
                <a:r>
                  <a:rPr lang="en-US" dirty="0" smtClean="0"/>
                  <a:t>(</a:t>
                </a:r>
                <a:r>
                  <a:rPr lang="en-US" dirty="0"/>
                  <a:t>less than </a:t>
                </a:r>
                <a:r>
                  <a:rPr lang="en-US" dirty="0" smtClean="0"/>
                  <a:t>2.5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𝑦𝑟</m:t>
                        </m:r>
                      </m:den>
                    </m:f>
                  </m:oMath>
                </a14:m>
                <a:r>
                  <a:rPr lang="en-US" dirty="0" smtClean="0"/>
                  <a:t> ) </a:t>
                </a:r>
              </a:p>
              <a:p>
                <a:endParaRPr lang="en-US" dirty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East Pacific </a:t>
                </a:r>
                <a:r>
                  <a:rPr lang="en-US" dirty="0" smtClean="0"/>
                  <a:t>Rise in </a:t>
                </a:r>
                <a:r>
                  <a:rPr lang="en-US" dirty="0"/>
                  <a:t>the South </a:t>
                </a:r>
                <a:r>
                  <a:rPr lang="en-US" dirty="0" smtClean="0"/>
                  <a:t>Pacific,               has </a:t>
                </a:r>
                <a:r>
                  <a:rPr lang="en-US" dirty="0"/>
                  <a:t>the fastest rate  </a:t>
                </a:r>
                <a:r>
                  <a:rPr lang="en-US" dirty="0" smtClean="0"/>
                  <a:t>                                               (</a:t>
                </a:r>
                <a:r>
                  <a:rPr lang="en-US" dirty="0"/>
                  <a:t>more than </a:t>
                </a:r>
                <a:r>
                  <a:rPr lang="en-US" dirty="0" smtClean="0"/>
                  <a:t>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𝑦𝑟</m:t>
                        </m:r>
                      </m:den>
                    </m:f>
                  </m:oMath>
                </a14:m>
                <a:r>
                  <a:rPr lang="en-US" dirty="0" smtClean="0"/>
                  <a:t> ) 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0"/>
                <a:ext cx="8991600" cy="5257800"/>
              </a:xfrm>
              <a:blipFill rotWithShape="1">
                <a:blip r:embed="rId2"/>
                <a:stretch>
                  <a:fillRect l="-1492" t="-1508" r="-2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0"/>
            <a:ext cx="2133600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029" y="4810125"/>
            <a:ext cx="19812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Much Movement?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534400" cy="5334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2.5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𝑦𝑟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534400" cy="5334000"/>
              </a:xfrm>
              <a:blipFill rotWithShape="1">
                <a:blip r:embed="rId2"/>
                <a:stretch>
                  <a:fillRect l="-1786" t="-2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416683"/>
              </p:ext>
            </p:extLst>
          </p:nvPr>
        </p:nvGraphicFramePr>
        <p:xfrm>
          <a:off x="457200" y="2590800"/>
          <a:ext cx="7772402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13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Plate Movement Compared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American </a:t>
            </a:r>
            <a:r>
              <a:rPr lang="en-US" dirty="0" smtClean="0"/>
              <a:t>football field </a:t>
            </a:r>
            <a:r>
              <a:rPr lang="en-US" dirty="0" smtClean="0"/>
              <a:t>(goal line to goal line) is 100 </a:t>
            </a:r>
            <a:r>
              <a:rPr lang="en-US" dirty="0" smtClean="0"/>
              <a:t>yards which </a:t>
            </a:r>
            <a:r>
              <a:rPr lang="en-US" smtClean="0"/>
              <a:t>equals </a:t>
            </a:r>
            <a:r>
              <a:rPr lang="en-US"/>
              <a:t>9</a:t>
            </a:r>
            <a:r>
              <a:rPr lang="en-US" smtClean="0"/>
              <a:t>144 </a:t>
            </a:r>
            <a:r>
              <a:rPr lang="en-US" dirty="0" smtClean="0"/>
              <a:t>centimeters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many years would it take the Artic Ridge to move the length of a football field?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4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Much Movement?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534400" cy="5334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𝑦𝑟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534400" cy="5334000"/>
              </a:xfrm>
              <a:blipFill rotWithShape="1">
                <a:blip r:embed="rId2"/>
                <a:stretch>
                  <a:fillRect l="-1786" t="-2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84325"/>
              </p:ext>
            </p:extLst>
          </p:nvPr>
        </p:nvGraphicFramePr>
        <p:xfrm>
          <a:off x="457200" y="2590800"/>
          <a:ext cx="7772402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  <a:gridCol w="706582"/>
              </a:tblGrid>
              <a:tr h="762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8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Plate Movement Compared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classroom is ________ feet long which equals about ________ centimeters</a:t>
            </a:r>
          </a:p>
          <a:p>
            <a:endParaRPr lang="en-US" dirty="0"/>
          </a:p>
          <a:p>
            <a:r>
              <a:rPr lang="en-US" dirty="0" smtClean="0"/>
              <a:t>How many years would it take the East Pacific Rise to move the length of your classroom?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7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76400"/>
            <a:ext cx="6863815" cy="3372644"/>
          </a:xfrm>
        </p:spPr>
      </p:pic>
    </p:spTree>
    <p:extLst>
      <p:ext uri="{BB962C8B-B14F-4D97-AF65-F5344CB8AC3E}">
        <p14:creationId xmlns:p14="http://schemas.microsoft.com/office/powerpoint/2010/main" val="18118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Pangaea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600200"/>
            <a:ext cx="5886140" cy="4034631"/>
          </a:xfrm>
        </p:spPr>
      </p:pic>
      <p:sp>
        <p:nvSpPr>
          <p:cNvPr id="5" name="TextBox 4"/>
          <p:cNvSpPr txBox="1"/>
          <p:nvPr/>
        </p:nvSpPr>
        <p:spPr>
          <a:xfrm>
            <a:off x="1752600" y="5987534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“All the earth”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5322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Pangaea split apart and the different land masses, or continents, drifted to their current locations on the globe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http://www.learner.org/interactives/dynamicearth/drift3.html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0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"/>
            <a:ext cx="7355417" cy="5516563"/>
          </a:xfrm>
        </p:spPr>
      </p:pic>
    </p:spTree>
    <p:extLst>
      <p:ext uri="{BB962C8B-B14F-4D97-AF65-F5344CB8AC3E}">
        <p14:creationId xmlns:p14="http://schemas.microsoft.com/office/powerpoint/2010/main" val="201940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Alfred Wegener (1880-1930)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Found </a:t>
            </a:r>
            <a:r>
              <a:rPr lang="en-US" dirty="0"/>
              <a:t>that </a:t>
            </a:r>
            <a:r>
              <a:rPr lang="en-US" dirty="0" smtClean="0"/>
              <a:t>big  geological </a:t>
            </a:r>
            <a:r>
              <a:rPr lang="en-US" dirty="0"/>
              <a:t>features </a:t>
            </a:r>
            <a:r>
              <a:rPr lang="en-US" dirty="0" smtClean="0"/>
              <a:t>(rock formations, mountains) on </a:t>
            </a:r>
            <a:r>
              <a:rPr lang="en-US" dirty="0" smtClean="0">
                <a:solidFill>
                  <a:srgbClr val="FF0000"/>
                </a:solidFill>
              </a:rPr>
              <a:t>separated </a:t>
            </a:r>
            <a:r>
              <a:rPr lang="en-US" dirty="0" smtClean="0"/>
              <a:t>continents </a:t>
            </a:r>
            <a:r>
              <a:rPr lang="en-US" dirty="0"/>
              <a:t>often </a:t>
            </a:r>
            <a:r>
              <a:rPr lang="en-US" dirty="0">
                <a:solidFill>
                  <a:srgbClr val="FF0000"/>
                </a:solidFill>
              </a:rPr>
              <a:t>matched</a:t>
            </a:r>
            <a:r>
              <a:rPr lang="en-US" dirty="0"/>
              <a:t> </a:t>
            </a:r>
            <a:r>
              <a:rPr lang="en-US" dirty="0" smtClean="0"/>
              <a:t>very </a:t>
            </a:r>
            <a:r>
              <a:rPr lang="en-US" dirty="0"/>
              <a:t>closely when the continents were </a:t>
            </a:r>
            <a:r>
              <a:rPr lang="en-US" dirty="0">
                <a:solidFill>
                  <a:srgbClr val="FF0000"/>
                </a:solidFill>
              </a:rPr>
              <a:t>brought together</a:t>
            </a:r>
            <a:r>
              <a:rPr lang="en-US" dirty="0"/>
              <a:t>. </a:t>
            </a:r>
          </a:p>
          <a:p>
            <a:r>
              <a:rPr lang="en-US" dirty="0" smtClean="0"/>
              <a:t>Appalachian </a:t>
            </a:r>
            <a:r>
              <a:rPr lang="en-US" dirty="0"/>
              <a:t>Mountains of eastern </a:t>
            </a:r>
            <a:r>
              <a:rPr lang="en-US" dirty="0" smtClean="0"/>
              <a:t>North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America </a:t>
            </a:r>
            <a:r>
              <a:rPr lang="en-US" dirty="0"/>
              <a:t>matched with </a:t>
            </a:r>
            <a:r>
              <a:rPr lang="en-US" dirty="0" smtClean="0"/>
              <a:t>mountains in Scotland</a:t>
            </a:r>
          </a:p>
          <a:p>
            <a:r>
              <a:rPr lang="en-US" dirty="0" smtClean="0"/>
              <a:t>He </a:t>
            </a:r>
            <a:r>
              <a:rPr lang="en-US" dirty="0"/>
              <a:t>was </a:t>
            </a:r>
            <a:r>
              <a:rPr lang="en-US" dirty="0" smtClean="0"/>
              <a:t>criticized terribly for </a:t>
            </a:r>
            <a:r>
              <a:rPr lang="en-US" dirty="0"/>
              <a:t>his theory of </a:t>
            </a:r>
            <a:r>
              <a:rPr lang="en-US" dirty="0">
                <a:solidFill>
                  <a:srgbClr val="FF0000"/>
                </a:solidFill>
              </a:rPr>
              <a:t>“continental </a:t>
            </a:r>
            <a:r>
              <a:rPr lang="en-US" dirty="0" smtClean="0">
                <a:solidFill>
                  <a:srgbClr val="FF0000"/>
                </a:solidFill>
              </a:rPr>
              <a:t>drift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 because </a:t>
            </a:r>
            <a:r>
              <a:rPr lang="en-US" dirty="0" smtClean="0"/>
              <a:t>plate </a:t>
            </a:r>
            <a:r>
              <a:rPr lang="en-US" dirty="0"/>
              <a:t>tectonics and continental drift </a:t>
            </a:r>
            <a:r>
              <a:rPr lang="en-US" dirty="0" smtClean="0"/>
              <a:t>was not well understood </a:t>
            </a:r>
            <a:r>
              <a:rPr lang="en-US" dirty="0"/>
              <a:t>until the 1960s and </a:t>
            </a:r>
            <a:r>
              <a:rPr lang="en-US" dirty="0" smtClean="0"/>
              <a:t>1970s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4436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886" y="228600"/>
            <a:ext cx="8991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/>
              <a:t>If </a:t>
            </a:r>
            <a:r>
              <a:rPr lang="en-US" sz="2600" dirty="0" smtClean="0"/>
              <a:t>we know the age of a rock formation…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with its distinctive </a:t>
            </a:r>
            <a:r>
              <a:rPr lang="en-US" sz="2600" dirty="0"/>
              <a:t>composition, structure, or </a:t>
            </a:r>
            <a:r>
              <a:rPr lang="en-US" sz="2600" dirty="0" smtClean="0"/>
              <a:t>fossils </a:t>
            </a:r>
          </a:p>
          <a:p>
            <a:r>
              <a:rPr lang="en-US" sz="2600" dirty="0" smtClean="0"/>
              <a:t>mapped </a:t>
            </a:r>
            <a:r>
              <a:rPr lang="en-US" sz="2600" dirty="0"/>
              <a:t>on </a:t>
            </a:r>
            <a:r>
              <a:rPr lang="en-US" sz="2600" b="1" dirty="0">
                <a:solidFill>
                  <a:srgbClr val="00B0F0"/>
                </a:solidFill>
              </a:rPr>
              <a:t>one side </a:t>
            </a:r>
            <a:r>
              <a:rPr lang="en-US" sz="2600" dirty="0"/>
              <a:t>of a plate boundary </a:t>
            </a:r>
            <a:endParaRPr lang="en-US" sz="26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We can…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b="1" dirty="0">
                <a:solidFill>
                  <a:srgbClr val="00B0F0"/>
                </a:solidFill>
              </a:rPr>
              <a:t>m</a:t>
            </a:r>
            <a:r>
              <a:rPr lang="en-US" sz="2600" b="1" dirty="0" smtClean="0">
                <a:solidFill>
                  <a:srgbClr val="00B0F0"/>
                </a:solidFill>
              </a:rPr>
              <a:t>atch</a:t>
            </a:r>
            <a:r>
              <a:rPr lang="en-US" sz="2600" dirty="0" smtClean="0"/>
              <a:t> this rock formation </a:t>
            </a:r>
            <a:r>
              <a:rPr lang="en-US" sz="2600" dirty="0"/>
              <a:t>with the same  </a:t>
            </a:r>
            <a:r>
              <a:rPr lang="en-US" sz="2600" dirty="0" smtClean="0"/>
              <a:t>                                    formation </a:t>
            </a:r>
            <a:r>
              <a:rPr lang="en-US" sz="2600" dirty="0"/>
              <a:t>on the other side of the </a:t>
            </a:r>
            <a:r>
              <a:rPr lang="en-US" sz="2600" dirty="0" smtClean="0"/>
              <a:t>boundary</a:t>
            </a:r>
          </a:p>
          <a:p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Then, we can… 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b="1" dirty="0" smtClean="0">
                <a:solidFill>
                  <a:srgbClr val="00B0F0"/>
                </a:solidFill>
              </a:rPr>
              <a:t>measure</a:t>
            </a:r>
            <a:r>
              <a:rPr lang="en-US" sz="2600" dirty="0" smtClean="0"/>
              <a:t> </a:t>
            </a:r>
            <a:r>
              <a:rPr lang="en-US" sz="2600" dirty="0"/>
              <a:t>the distance that the formation </a:t>
            </a:r>
            <a:r>
              <a:rPr lang="en-US" sz="2600" dirty="0" smtClean="0"/>
              <a:t>has moved apart</a:t>
            </a:r>
          </a:p>
          <a:p>
            <a:r>
              <a:rPr lang="en-US" sz="2600" dirty="0" smtClean="0"/>
              <a:t>give </a:t>
            </a:r>
            <a:r>
              <a:rPr lang="en-US" sz="2600" dirty="0"/>
              <a:t>an estimate of the average rate of </a:t>
            </a:r>
            <a:r>
              <a:rPr lang="en-US" sz="2600" dirty="0" smtClean="0"/>
              <a:t>plate </a:t>
            </a:r>
            <a:r>
              <a:rPr lang="en-US" sz="2600" dirty="0"/>
              <a:t>motion</a:t>
            </a:r>
          </a:p>
          <a:p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657" y="1752600"/>
            <a:ext cx="31750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1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Ratio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315200" cy="1219200"/>
          </a:xfrm>
        </p:spPr>
        <p:txBody>
          <a:bodyPr>
            <a:noAutofit/>
          </a:bodyPr>
          <a:lstStyle/>
          <a:p>
            <a:r>
              <a:rPr lang="en-US" sz="3000" dirty="0" smtClean="0"/>
              <a:t>Comparison of two quantities by division</a:t>
            </a:r>
          </a:p>
          <a:p>
            <a:endParaRPr lang="en-US" sz="3000" dirty="0"/>
          </a:p>
          <a:p>
            <a:r>
              <a:rPr lang="en-US" sz="3000" dirty="0" smtClean="0"/>
              <a:t>Examples: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30728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Unit Rate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42257" y="4000143"/>
            <a:ext cx="5638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 smtClean="0"/>
              <a:t>A comparison of two quantities</a:t>
            </a:r>
          </a:p>
          <a:p>
            <a:r>
              <a:rPr lang="en-US" sz="30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 smtClean="0"/>
              <a:t>The second term has a value of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 smtClean="0"/>
              <a:t>Examples: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503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Where’s the Math?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5638800" cy="685800"/>
          </a:xfrm>
        </p:spPr>
        <p:txBody>
          <a:bodyPr/>
          <a:lstStyle/>
          <a:p>
            <a:r>
              <a:rPr lang="en-US" sz="3600" dirty="0" smtClean="0">
                <a:solidFill>
                  <a:srgbClr val="00B0F0"/>
                </a:solidFill>
              </a:rPr>
              <a:t>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362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7030A0"/>
                </a:solidFill>
              </a:rPr>
              <a:t>Distance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087469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C00000"/>
                </a:solidFill>
              </a:rPr>
              <a:t>Speed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2457" y="4038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Units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55171" y="5174082"/>
            <a:ext cx="2994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Year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5867400"/>
            <a:ext cx="2318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Centimeter</a:t>
            </a:r>
            <a:endParaRPr lang="en-US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15743" y="5225108"/>
                <a:ext cx="2180642" cy="903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𝑐𝑚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𝑦𝑒𝑎𝑟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5743" y="5225108"/>
                <a:ext cx="2180642" cy="90390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52400"/>
            <a:ext cx="2466975" cy="1847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176194"/>
            <a:ext cx="3779520" cy="12344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594" y="3468450"/>
            <a:ext cx="207264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45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356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Continental Drift</vt:lpstr>
      <vt:lpstr>PowerPoint Presentation</vt:lpstr>
      <vt:lpstr>Pangaea</vt:lpstr>
      <vt:lpstr>PowerPoint Presentation</vt:lpstr>
      <vt:lpstr>PowerPoint Presentation</vt:lpstr>
      <vt:lpstr>Alfred Wegener (1880-1930)</vt:lpstr>
      <vt:lpstr>PowerPoint Presentation</vt:lpstr>
      <vt:lpstr>Ratio</vt:lpstr>
      <vt:lpstr>Where’s the Math?</vt:lpstr>
      <vt:lpstr>Plate Separation</vt:lpstr>
      <vt:lpstr>How Much Movement?</vt:lpstr>
      <vt:lpstr>Plate Movement Compared To…</vt:lpstr>
      <vt:lpstr>How Much Movement?</vt:lpstr>
      <vt:lpstr>Plate Movement Compared To…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Continental Drift</dc:title>
  <dc:creator>csu</dc:creator>
  <cp:lastModifiedBy>csu</cp:lastModifiedBy>
  <cp:revision>24</cp:revision>
  <dcterms:created xsi:type="dcterms:W3CDTF">2013-12-03T15:29:20Z</dcterms:created>
  <dcterms:modified xsi:type="dcterms:W3CDTF">2014-05-12T18:41:49Z</dcterms:modified>
</cp:coreProperties>
</file>