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57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2E85C-7811-4556-BE05-3357F686D8FE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54AD3-5B51-4A8F-A189-05DC9B4C9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18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2E85C-7811-4556-BE05-3357F686D8FE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54AD3-5B51-4A8F-A189-05DC9B4C9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95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2E85C-7811-4556-BE05-3357F686D8FE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54AD3-5B51-4A8F-A189-05DC9B4C9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994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2E85C-7811-4556-BE05-3357F686D8FE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54AD3-5B51-4A8F-A189-05DC9B4C9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655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2E85C-7811-4556-BE05-3357F686D8FE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54AD3-5B51-4A8F-A189-05DC9B4C9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806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2E85C-7811-4556-BE05-3357F686D8FE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54AD3-5B51-4A8F-A189-05DC9B4C9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586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2E85C-7811-4556-BE05-3357F686D8FE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54AD3-5B51-4A8F-A189-05DC9B4C9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79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2E85C-7811-4556-BE05-3357F686D8FE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54AD3-5B51-4A8F-A189-05DC9B4C9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611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2E85C-7811-4556-BE05-3357F686D8FE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54AD3-5B51-4A8F-A189-05DC9B4C9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67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2E85C-7811-4556-BE05-3357F686D8FE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54AD3-5B51-4A8F-A189-05DC9B4C9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708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2E85C-7811-4556-BE05-3357F686D8FE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54AD3-5B51-4A8F-A189-05DC9B4C9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022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2E85C-7811-4556-BE05-3357F686D8FE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A54AD3-5B51-4A8F-A189-05DC9B4C9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386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smos.com/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Sour Chemistry: Modeling a neutralizing reaction</a:t>
            </a:r>
            <a:endParaRPr lang="en-US" dirty="0"/>
          </a:p>
        </p:txBody>
      </p:sp>
      <p:pic>
        <p:nvPicPr>
          <p:cNvPr id="3074" name="Picture 2" descr="C:\Users\Owner\AppData\Local\Microsoft\Windows\Temporary Internet Files\Content.IE5\FVZ4ZE4V\lgi01a20130926120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038600"/>
            <a:ext cx="1981200" cy="2082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www.stayfitbug.com/wp-content/uploads/2010/07/full-stomach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9986" y="4038600"/>
            <a:ext cx="1838614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477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Gastric Chemistry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312419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u="sng" dirty="0" smtClean="0"/>
              <a:t>pH range 0-14</a:t>
            </a:r>
          </a:p>
          <a:p>
            <a:r>
              <a:rPr lang="en-US" dirty="0" smtClean="0"/>
              <a:t>pH &lt; 7 is acid</a:t>
            </a:r>
          </a:p>
          <a:p>
            <a:r>
              <a:rPr lang="en-US" dirty="0" smtClean="0"/>
              <a:t>pH = 7 is neutral</a:t>
            </a:r>
          </a:p>
          <a:p>
            <a:r>
              <a:rPr lang="en-US" dirty="0" smtClean="0"/>
              <a:t>pH &gt; 7 is base/alkaline</a:t>
            </a:r>
          </a:p>
          <a:p>
            <a:pPr marL="0" indent="0">
              <a:buNone/>
            </a:pPr>
            <a:r>
              <a:rPr lang="en-US" dirty="0" smtClean="0"/>
              <a:t>Normal stomach pH 5.0-6.0</a:t>
            </a:r>
          </a:p>
          <a:p>
            <a:pPr marL="0" indent="0">
              <a:buNone/>
            </a:pPr>
            <a:r>
              <a:rPr lang="en-US" dirty="0" smtClean="0"/>
              <a:t>Digestion 3.0-5.0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35814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Conduct neutralizing reaction</a:t>
            </a:r>
          </a:p>
          <a:p>
            <a:r>
              <a:rPr lang="en-US" dirty="0" smtClean="0"/>
              <a:t>Begin with acid ~ 3.0</a:t>
            </a:r>
          </a:p>
          <a:p>
            <a:r>
              <a:rPr lang="en-US" dirty="0" smtClean="0"/>
              <a:t>Add antacid tablet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Describe graph of pH versus time</a:t>
            </a:r>
            <a:endParaRPr lang="en-US" dirty="0">
              <a:solidFill>
                <a:srgbClr val="00B050"/>
              </a:solidFill>
            </a:endParaRPr>
          </a:p>
        </p:txBody>
      </p:sp>
      <p:pic>
        <p:nvPicPr>
          <p:cNvPr id="7" name="Picture 4" descr="http://cdn.radiolive.co.nz/radiolive/AM/2015/2/22/71838/Beware%20Disease%20Gastric%20Aci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46980"/>
            <a:ext cx="2362200" cy="2211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www.poolforthought.com/wp-content/uploads/2012/10/swimming-pool-ph-scale-0-1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5326601"/>
            <a:ext cx="5038725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5110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Exponential Function Family</a:t>
            </a:r>
            <a:endParaRPr lang="en-US" dirty="0"/>
          </a:p>
        </p:txBody>
      </p:sp>
      <p:pic>
        <p:nvPicPr>
          <p:cNvPr id="2053" name="Picture 5" descr="http://i.ytimg.com/vi/K65hCxN_S6k/hqdefault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89" t="7962" r="1666" b="10485"/>
          <a:stretch/>
        </p:blipFill>
        <p:spPr bwMode="auto">
          <a:xfrm flipH="1">
            <a:off x="533400" y="1828800"/>
            <a:ext cx="3848704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953000" y="2514601"/>
            <a:ext cx="3810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Go to </a:t>
            </a:r>
            <a:r>
              <a:rPr lang="en-US" sz="2400" dirty="0" smtClean="0">
                <a:hlinkClick r:id="rId3"/>
              </a:rPr>
              <a:t>www.desmos.com</a:t>
            </a:r>
            <a:endParaRPr lang="en-US" sz="24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Launch calculator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Enter y = a </a:t>
            </a:r>
            <a:r>
              <a:rPr lang="en-US" sz="2400" dirty="0" err="1" smtClean="0"/>
              <a:t>b^x</a:t>
            </a:r>
            <a:endParaRPr lang="en-US" sz="24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Play around with sliders</a:t>
            </a:r>
          </a:p>
        </p:txBody>
      </p:sp>
    </p:spTree>
    <p:extLst>
      <p:ext uri="{BB962C8B-B14F-4D97-AF65-F5344CB8AC3E}">
        <p14:creationId xmlns:p14="http://schemas.microsoft.com/office/powerpoint/2010/main" val="58478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43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 smtClean="0"/>
              <a:t>The family of exponential functions </a:t>
            </a:r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 = a </a:t>
            </a:r>
            <a:r>
              <a:rPr lang="en-US" sz="3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600" i="1" baseline="30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sz="3600" i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9645057"/>
              </p:ext>
            </p:extLst>
          </p:nvPr>
        </p:nvGraphicFramePr>
        <p:xfrm>
          <a:off x="457200" y="1600200"/>
          <a:ext cx="8229600" cy="46705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/>
                <a:gridCol w="3505200"/>
                <a:gridCol w="3505200"/>
              </a:tblGrid>
              <a:tr h="71733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i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 &lt; </a:t>
                      </a:r>
                      <a:r>
                        <a:rPr lang="en-US" sz="3600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 </a:t>
                      </a:r>
                      <a:r>
                        <a:rPr lang="en-US" sz="3600" i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 1</a:t>
                      </a:r>
                      <a:endParaRPr lang="en-US" sz="36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 </a:t>
                      </a:r>
                      <a:r>
                        <a:rPr lang="en-US" sz="36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 1</a:t>
                      </a:r>
                      <a:endParaRPr lang="en-US" sz="36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949669">
                <a:tc>
                  <a:txBody>
                    <a:bodyPr/>
                    <a:lstStyle/>
                    <a:p>
                      <a:r>
                        <a:rPr lang="en-US" sz="36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</a:t>
                      </a:r>
                      <a:r>
                        <a:rPr lang="en-US" sz="360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 0</a:t>
                      </a:r>
                      <a:endParaRPr lang="en-US" sz="36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0035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</a:t>
                      </a:r>
                      <a:r>
                        <a:rPr lang="en-US" sz="360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 0</a:t>
                      </a:r>
                      <a:endParaRPr lang="en-US" sz="3600" i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http://www.cartoonbrew.com/wp-content/uploads/addamsfam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70905"/>
            <a:ext cx="1905000" cy="126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362201"/>
            <a:ext cx="2572456" cy="1874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672" y="4346887"/>
            <a:ext cx="2463128" cy="17953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4373406"/>
            <a:ext cx="2572455" cy="1874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362201"/>
            <a:ext cx="2590800" cy="18883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895600" y="3535740"/>
            <a:ext cx="4572000" cy="156966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Common family traits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Domain all real numbers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Rapid growth/decay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Horizontal asymptote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00360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model for our neutralizing reaction</a:t>
            </a:r>
            <a:endParaRPr lang="en-US" sz="3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5181600"/>
            <a:ext cx="8229600" cy="9445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Discuss why these two models are equivalent.</a:t>
            </a:r>
          </a:p>
          <a:p>
            <a:r>
              <a:rPr lang="en-US" dirty="0" smtClean="0"/>
              <a:t>Why would someone prefer the 2</a:t>
            </a:r>
            <a:r>
              <a:rPr lang="en-US" baseline="30000" dirty="0" smtClean="0"/>
              <a:t>nd</a:t>
            </a:r>
            <a:r>
              <a:rPr lang="en-US" dirty="0" smtClean="0"/>
              <a:t> model?</a:t>
            </a:r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4088" y="1295400"/>
            <a:ext cx="3732912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5909419"/>
              </p:ext>
            </p:extLst>
          </p:nvPr>
        </p:nvGraphicFramePr>
        <p:xfrm>
          <a:off x="1524000" y="4192587"/>
          <a:ext cx="2286001" cy="7094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4" name="Equation" r:id="rId4" imgW="736560" imgH="228600" progId="Equation.DSMT4">
                  <p:embed/>
                </p:oleObj>
              </mc:Choice>
              <mc:Fallback>
                <p:oleObj name="Equation" r:id="rId4" imgW="7365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24000" y="4192587"/>
                        <a:ext cx="2286001" cy="7094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6528204"/>
              </p:ext>
            </p:extLst>
          </p:nvPr>
        </p:nvGraphicFramePr>
        <p:xfrm>
          <a:off x="4630738" y="4114800"/>
          <a:ext cx="3389312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5" name="Equation" r:id="rId6" imgW="1091880" imgH="279360" progId="Equation.DSMT4">
                  <p:embed/>
                </p:oleObj>
              </mc:Choice>
              <mc:Fallback>
                <p:oleObj name="Equation" r:id="rId6" imgW="1091880" imgH="27936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0738" y="4114800"/>
                        <a:ext cx="3389312" cy="866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01828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4.bp.blogspot.com/-IWSYQKlSt7s/VSUQQdHnndI/AAAAAAAAAmQ/E0sbXcflA3c/s1600/Explore%2BLab%2BScience%2B-%2BExplore%2BLab%2BScience-753368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092" b="3404"/>
          <a:stretch/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715001"/>
            <a:ext cx="8229600" cy="1143000"/>
          </a:xfrm>
          <a:solidFill>
            <a:schemeClr val="tx1"/>
          </a:solidFill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Let’s collect some data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41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Questions for further discussion/exploration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/>
              <a:t>How does the value of B affect the shape of the modeling curve?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How would adding more drops of lemon juice to the starting solution affect the resulting plot of pH versus time? Which of the parameters A, B and C in the model expression would change?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How would adding two antacid tablets (instead of one) to the starting solution affect the resulting plot of pH versus time? Which of the parameters A, B and C in the model expression would change?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do you expect the model to change if you use an Extra Strength tablet?</a:t>
            </a:r>
          </a:p>
        </p:txBody>
      </p:sp>
    </p:spTree>
    <p:extLst>
      <p:ext uri="{BB962C8B-B14F-4D97-AF65-F5344CB8AC3E}">
        <p14:creationId xmlns:p14="http://schemas.microsoft.com/office/powerpoint/2010/main" val="406513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238</Words>
  <Application>Microsoft Office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Office Theme</vt:lpstr>
      <vt:lpstr>Equation</vt:lpstr>
      <vt:lpstr>Sour Chemistry: Modeling a neutralizing reaction</vt:lpstr>
      <vt:lpstr>Gastric Chemistry</vt:lpstr>
      <vt:lpstr>Exponential Function Family</vt:lpstr>
      <vt:lpstr>The family of exponential functions y = a bx</vt:lpstr>
      <vt:lpstr>The model for our neutralizing reaction</vt:lpstr>
      <vt:lpstr>Let’s collect some data</vt:lpstr>
      <vt:lpstr>Questions for further discussion/exploration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 Howard</dc:creator>
  <cp:lastModifiedBy>Nancy Mims</cp:lastModifiedBy>
  <cp:revision>21</cp:revision>
  <dcterms:created xsi:type="dcterms:W3CDTF">2015-06-17T03:38:10Z</dcterms:created>
  <dcterms:modified xsi:type="dcterms:W3CDTF">2015-06-19T02:09:31Z</dcterms:modified>
</cp:coreProperties>
</file>